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6" r:id="rId9"/>
    <p:sldId id="267" r:id="rId10"/>
    <p:sldId id="268" r:id="rId11"/>
    <p:sldId id="260" r:id="rId12"/>
    <p:sldId id="275" r:id="rId13"/>
    <p:sldId id="276" r:id="rId14"/>
    <p:sldId id="277" r:id="rId15"/>
    <p:sldId id="278" r:id="rId16"/>
    <p:sldId id="280" r:id="rId17"/>
    <p:sldId id="281" r:id="rId18"/>
    <p:sldId id="283" r:id="rId19"/>
    <p:sldId id="316" r:id="rId20"/>
    <p:sldId id="317" r:id="rId21"/>
    <p:sldId id="284" r:id="rId22"/>
    <p:sldId id="313" r:id="rId23"/>
    <p:sldId id="282" r:id="rId24"/>
    <p:sldId id="285" r:id="rId25"/>
    <p:sldId id="269" r:id="rId26"/>
    <p:sldId id="286" r:id="rId27"/>
    <p:sldId id="287" r:id="rId28"/>
    <p:sldId id="289" r:id="rId29"/>
    <p:sldId id="290" r:id="rId30"/>
    <p:sldId id="292" r:id="rId31"/>
    <p:sldId id="304" r:id="rId32"/>
    <p:sldId id="305" r:id="rId33"/>
    <p:sldId id="306" r:id="rId34"/>
    <p:sldId id="314" r:id="rId35"/>
    <p:sldId id="307" r:id="rId36"/>
    <p:sldId id="321" r:id="rId37"/>
    <p:sldId id="318" r:id="rId38"/>
    <p:sldId id="319" r:id="rId39"/>
    <p:sldId id="320" r:id="rId40"/>
    <p:sldId id="310" r:id="rId41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CCCC"/>
    <a:srgbClr val="CC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ไม่มีลักษณะ ไม่มี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ไม่มีลักษณะ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สี่เหลี่ยมผืนผ้ามุมมน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ชื่อเรื่องรอง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28" name="ตัวแทนวันที่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ABD5-99BD-4B92-998A-ECEBCF300AAF}" type="datetimeFigureOut">
              <a:rPr lang="th-TH" smtClean="0"/>
              <a:t>23/11/61</a:t>
            </a:fld>
            <a:endParaRPr lang="th-TH"/>
          </a:p>
        </p:txBody>
      </p:sp>
      <p:sp>
        <p:nvSpPr>
          <p:cNvPr id="17" name="ตัวแทนท้ายกระดา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29" name="ตัวแทนหมายเลขภาพนิ่ง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41A5001B-2C21-4140-966B-26FC1FF47307}" type="slidenum">
              <a:rPr lang="th-TH" smtClean="0"/>
              <a:t>‹#›</a:t>
            </a:fld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ชื่อเรื่อง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ABD5-99BD-4B92-998A-ECEBCF300AAF}" type="datetimeFigureOut">
              <a:rPr lang="th-TH" smtClean="0"/>
              <a:t>23/11/61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001B-2C21-4140-966B-26FC1FF47307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ABD5-99BD-4B92-998A-ECEBCF300AAF}" type="datetimeFigureOut">
              <a:rPr lang="th-TH" smtClean="0"/>
              <a:t>23/11/61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001B-2C21-4140-966B-26FC1FF47307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ABD5-99BD-4B92-998A-ECEBCF300AAF}" type="datetimeFigureOut">
              <a:rPr lang="th-TH" smtClean="0"/>
              <a:t>23/11/61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001B-2C21-4140-966B-26FC1FF47307}" type="slidenum">
              <a:rPr lang="th-TH" smtClean="0"/>
              <a:t>‹#›</a:t>
            </a:fld>
            <a:endParaRPr lang="th-TH"/>
          </a:p>
        </p:txBody>
      </p:sp>
      <p:sp>
        <p:nvSpPr>
          <p:cNvPr id="8" name="ตัวแทนเนื้อหา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สี่เหลี่ยมผืนผ้ามุมมน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ABD5-99BD-4B92-998A-ECEBCF300AAF}" type="datetimeFigureOut">
              <a:rPr lang="th-TH" smtClean="0"/>
              <a:t>23/11/61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41A5001B-2C21-4140-966B-26FC1FF47307}" type="slidenum">
              <a:rPr lang="th-TH" smtClean="0"/>
              <a:t>‹#›</a:t>
            </a:fld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ABD5-99BD-4B92-998A-ECEBCF300AAF}" type="datetimeFigureOut">
              <a:rPr lang="th-TH" smtClean="0"/>
              <a:t>23/11/61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001B-2C21-4140-966B-26FC1FF47307}" type="slidenum">
              <a:rPr lang="th-TH" smtClean="0"/>
              <a:t>‹#›</a:t>
            </a:fld>
            <a:endParaRPr lang="th-TH"/>
          </a:p>
        </p:txBody>
      </p:sp>
      <p:sp>
        <p:nvSpPr>
          <p:cNvPr id="9" name="ตัวแทนเนื้อหา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1" name="ตัวแทนเนื้อหา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ABD5-99BD-4B92-998A-ECEBCF300AAF}" type="datetimeFigureOut">
              <a:rPr lang="th-TH" smtClean="0"/>
              <a:t>23/11/61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001B-2C21-4140-966B-26FC1FF47307}" type="slidenum">
              <a:rPr lang="th-TH" smtClean="0"/>
              <a:t>‹#›</a:t>
            </a:fld>
            <a:endParaRPr lang="th-TH"/>
          </a:p>
        </p:txBody>
      </p:sp>
      <p:sp>
        <p:nvSpPr>
          <p:cNvPr id="11" name="ตัวแทนเนื้อหา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3" name="ตัวแทนเนื้อหา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ABD5-99BD-4B92-998A-ECEBCF300AAF}" type="datetimeFigureOut">
              <a:rPr lang="th-TH" smtClean="0"/>
              <a:t>23/11/61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001B-2C21-4140-966B-26FC1FF47307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ABD5-99BD-4B92-998A-ECEBCF300AAF}" type="datetimeFigureOut">
              <a:rPr lang="th-TH" smtClean="0"/>
              <a:t>23/11/61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001B-2C21-4140-966B-26FC1FF47307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สี่เหลี่ยมผืนผ้ามุมมน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ABD5-99BD-4B92-998A-ECEBCF300AAF}" type="datetimeFigureOut">
              <a:rPr lang="th-TH" smtClean="0"/>
              <a:t>23/11/61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5001B-2C21-4140-966B-26FC1FF47307}" type="slidenum">
              <a:rPr lang="th-TH" smtClean="0"/>
              <a:t>‹#›</a:t>
            </a:fld>
            <a:endParaRPr lang="th-TH"/>
          </a:p>
        </p:txBody>
      </p:sp>
      <p:sp>
        <p:nvSpPr>
          <p:cNvPr id="11" name="ตัวแทนเนื้อหา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5ABD5-99BD-4B92-998A-ECEBCF300AAF}" type="datetimeFigureOut">
              <a:rPr lang="th-TH" smtClean="0"/>
              <a:t>23/11/61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41A5001B-2C21-4140-966B-26FC1FF47307}" type="slidenum">
              <a:rPr lang="th-TH" smtClean="0"/>
              <a:t>‹#›</a:t>
            </a:fld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สี่เหลี่ยมผืนผ้ามุมมน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ตัวแทนชื่อเรื่อง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3" name="ตัวแทนข้อความ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4" name="ตัวแทนวันที่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425ABD5-99BD-4B92-998A-ECEBCF300AAF}" type="datetimeFigureOut">
              <a:rPr lang="th-TH" smtClean="0"/>
              <a:t>23/11/61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23" name="ตัวแทนหมายเลขภาพนิ่ง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41A5001B-2C21-4140-966B-26FC1FF47307}" type="slidenum">
              <a:rPr lang="th-TH" smtClean="0"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804664"/>
          </a:xfrm>
        </p:spPr>
        <p:txBody>
          <a:bodyPr>
            <a:normAutofit/>
          </a:bodyPr>
          <a:lstStyle/>
          <a:p>
            <a:r>
              <a:rPr lang="th-TH" sz="36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ภายใต้พระราชบัญญัติโรคพิษสุนัขบ้า พ.ศ.๒๕๓๕</a:t>
            </a:r>
            <a:endParaRPr lang="th-TH" sz="36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467544" y="1484784"/>
            <a:ext cx="8136904" cy="1491171"/>
          </a:xfrm>
        </p:spPr>
        <p:txBody>
          <a:bodyPr/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การฝึกอบรมผู้ได้รับมอบหมายให้ทำการฉีดวัคซีนป้องกันโรคพิษสุนัขบ้า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316" y="108697"/>
            <a:ext cx="1127852" cy="1304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9810" y="4077072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โดย</a:t>
            </a:r>
          </a:p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กลุ่มพัฒนาสุขภาพสัตว์</a:t>
            </a:r>
          </a:p>
          <a:p>
            <a:pPr algn="ctr"/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สำนักงานปศุสัตว์จังหวัดศรีสะ</a:t>
            </a:r>
            <a:r>
              <a:rPr lang="th-TH" sz="3200" b="1" dirty="0" err="1" smtClean="0">
                <a:latin typeface="TH SarabunPSK" pitchFamily="34" charset="-34"/>
                <a:cs typeface="TH SarabunPSK" pitchFamily="34" charset="-34"/>
              </a:rPr>
              <a:t>เกษ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6913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>
          <a:xfrm>
            <a:off x="539552" y="260648"/>
            <a:ext cx="8147248" cy="6120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3500" b="1" dirty="0">
                <a:latin typeface="TH SarabunPSK" pitchFamily="34" charset="-34"/>
                <a:cs typeface="TH SarabunPSK" pitchFamily="34" charset="-34"/>
              </a:rPr>
              <a:t>1.ความรุนแรงของ</a:t>
            </a:r>
            <a:r>
              <a:rPr lang="th-TH" sz="3500" b="1" dirty="0" smtClean="0">
                <a:latin typeface="TH SarabunPSK" pitchFamily="34" charset="-34"/>
                <a:cs typeface="TH SarabunPSK" pitchFamily="34" charset="-34"/>
              </a:rPr>
              <a:t>บาดแผล</a:t>
            </a:r>
          </a:p>
          <a:p>
            <a:pPr>
              <a:buFont typeface="Wingdings" pitchFamily="2" charset="2"/>
              <a:buChar char="Ø"/>
            </a:pPr>
            <a:r>
              <a:rPr lang="th-TH" sz="35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500" dirty="0" smtClean="0">
                <a:latin typeface="TH SarabunPSK" pitchFamily="34" charset="-34"/>
                <a:cs typeface="TH SarabunPSK" pitchFamily="34" charset="-34"/>
              </a:rPr>
              <a:t>ถ้า</a:t>
            </a:r>
            <a:r>
              <a:rPr lang="th-TH" sz="3500" dirty="0">
                <a:latin typeface="TH SarabunPSK" pitchFamily="34" charset="-34"/>
                <a:cs typeface="TH SarabunPSK" pitchFamily="34" charset="-34"/>
              </a:rPr>
              <a:t>มีบาดแผลหลายแห่งก็</a:t>
            </a:r>
            <a:r>
              <a:rPr lang="th-TH" sz="3500" dirty="0" smtClean="0">
                <a:latin typeface="TH SarabunPSK" pitchFamily="34" charset="-34"/>
                <a:cs typeface="TH SarabunPSK" pitchFamily="34" charset="-34"/>
              </a:rPr>
              <a:t>อาจจะ</a:t>
            </a:r>
            <a:r>
              <a:rPr lang="th-TH" sz="3500" dirty="0">
                <a:latin typeface="TH SarabunPSK" pitchFamily="34" charset="-34"/>
                <a:cs typeface="TH SarabunPSK" pitchFamily="34" charset="-34"/>
              </a:rPr>
              <a:t>ได้รับเชื้อมากขึ้นด้วย</a:t>
            </a:r>
          </a:p>
          <a:p>
            <a:pPr marL="0" indent="0">
              <a:buNone/>
            </a:pPr>
            <a:r>
              <a:rPr lang="th-TH" sz="3500" b="1" dirty="0">
                <a:latin typeface="TH SarabunPSK" pitchFamily="34" charset="-34"/>
                <a:cs typeface="TH SarabunPSK" pitchFamily="34" charset="-34"/>
              </a:rPr>
              <a:t>2.บริเวณที่ถูก</a:t>
            </a:r>
            <a:r>
              <a:rPr lang="th-TH" sz="3500" b="1" dirty="0" smtClean="0">
                <a:latin typeface="TH SarabunPSK" pitchFamily="34" charset="-34"/>
                <a:cs typeface="TH SarabunPSK" pitchFamily="34" charset="-34"/>
              </a:rPr>
              <a:t>กัด</a:t>
            </a:r>
          </a:p>
          <a:p>
            <a:pPr>
              <a:buFont typeface="Wingdings" pitchFamily="2" charset="2"/>
              <a:buChar char="Ø"/>
            </a:pPr>
            <a:r>
              <a:rPr lang="th-TH" sz="35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500" dirty="0" smtClean="0">
                <a:latin typeface="TH SarabunPSK" pitchFamily="34" charset="-34"/>
                <a:cs typeface="TH SarabunPSK" pitchFamily="34" charset="-34"/>
              </a:rPr>
              <a:t>หาก</a:t>
            </a:r>
            <a:r>
              <a:rPr lang="th-TH" sz="3500" dirty="0">
                <a:latin typeface="TH SarabunPSK" pitchFamily="34" charset="-34"/>
                <a:cs typeface="TH SarabunPSK" pitchFamily="34" charset="-34"/>
              </a:rPr>
              <a:t>มีเส้นประสาทมาก เช่น แขน ขา มือ เท้า อาจทำให้</a:t>
            </a:r>
            <a:r>
              <a:rPr lang="th-TH" sz="3500" dirty="0" smtClean="0">
                <a:latin typeface="TH SarabunPSK" pitchFamily="34" charset="-34"/>
                <a:cs typeface="TH SarabunPSK" pitchFamily="34" charset="-34"/>
              </a:rPr>
              <a:t>เชื้อ       มี</a:t>
            </a:r>
            <a:r>
              <a:rPr lang="th-TH" sz="3500" dirty="0">
                <a:latin typeface="TH SarabunPSK" pitchFamily="34" charset="-34"/>
                <a:cs typeface="TH SarabunPSK" pitchFamily="34" charset="-34"/>
              </a:rPr>
              <a:t>โอกาสเข้าสู่ระบบประสาทมากขึ้น </a:t>
            </a:r>
          </a:p>
          <a:p>
            <a:pPr marL="0" indent="0">
              <a:buNone/>
            </a:pPr>
            <a:r>
              <a:rPr lang="th-TH" sz="3500" b="1" dirty="0">
                <a:latin typeface="TH SarabunPSK" pitchFamily="34" charset="-34"/>
                <a:cs typeface="TH SarabunPSK" pitchFamily="34" charset="-34"/>
              </a:rPr>
              <a:t>3. ระยะห่างของบาดแผลกับ</a:t>
            </a:r>
            <a:r>
              <a:rPr lang="th-TH" sz="3500" b="1" dirty="0" smtClean="0">
                <a:latin typeface="TH SarabunPSK" pitchFamily="34" charset="-34"/>
                <a:cs typeface="TH SarabunPSK" pitchFamily="34" charset="-34"/>
              </a:rPr>
              <a:t>สมอง</a:t>
            </a:r>
          </a:p>
          <a:p>
            <a:pPr>
              <a:buFont typeface="Wingdings" pitchFamily="2" charset="2"/>
              <a:buChar char="Ø"/>
            </a:pPr>
            <a:r>
              <a:rPr lang="th-TH" sz="35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500" dirty="0" smtClean="0">
                <a:latin typeface="TH SarabunPSK" pitchFamily="34" charset="-34"/>
                <a:cs typeface="TH SarabunPSK" pitchFamily="34" charset="-34"/>
              </a:rPr>
              <a:t>ถ้า</a:t>
            </a:r>
            <a:r>
              <a:rPr lang="th-TH" sz="3500" dirty="0">
                <a:latin typeface="TH SarabunPSK" pitchFamily="34" charset="-34"/>
                <a:cs typeface="TH SarabunPSK" pitchFamily="34" charset="-34"/>
              </a:rPr>
              <a:t>บริเวณที่โดนกัดอยู่ใกล้กับสมองมากเชื้อก็อาจเข้าสู่สมองได้อย่างรวดเร็ว ระยะฟักตัวก็จะสั้น </a:t>
            </a:r>
          </a:p>
          <a:p>
            <a:pPr marL="0" indent="0">
              <a:buNone/>
            </a:pPr>
            <a:r>
              <a:rPr lang="th-TH" sz="3500" b="1" dirty="0">
                <a:latin typeface="TH SarabunPSK" pitchFamily="34" charset="-34"/>
                <a:cs typeface="TH SarabunPSK" pitchFamily="34" charset="-34"/>
              </a:rPr>
              <a:t>4</a:t>
            </a:r>
            <a:r>
              <a:rPr lang="th-TH" sz="3500" dirty="0"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sz="3500" b="1" dirty="0">
                <a:latin typeface="TH SarabunPSK" pitchFamily="34" charset="-34"/>
                <a:cs typeface="TH SarabunPSK" pitchFamily="34" charset="-34"/>
              </a:rPr>
              <a:t>เชื้อจากสัตว์</a:t>
            </a:r>
            <a:r>
              <a:rPr lang="th-TH" sz="3500" b="1" dirty="0" smtClean="0">
                <a:latin typeface="TH SarabunPSK" pitchFamily="34" charset="-34"/>
                <a:cs typeface="TH SarabunPSK" pitchFamily="34" charset="-34"/>
              </a:rPr>
              <a:t>ป่า</a:t>
            </a:r>
          </a:p>
          <a:p>
            <a:pPr>
              <a:buFont typeface="Wingdings" pitchFamily="2" charset="2"/>
              <a:buChar char="Ø"/>
            </a:pPr>
            <a:r>
              <a:rPr lang="th-TH" sz="35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500" dirty="0" smtClean="0">
                <a:latin typeface="TH SarabunPSK" pitchFamily="34" charset="-34"/>
                <a:cs typeface="TH SarabunPSK" pitchFamily="34" charset="-34"/>
              </a:rPr>
              <a:t>อันตราย</a:t>
            </a:r>
            <a:r>
              <a:rPr lang="th-TH" sz="3500" dirty="0">
                <a:latin typeface="TH SarabunPSK" pitchFamily="34" charset="-34"/>
                <a:cs typeface="TH SarabunPSK" pitchFamily="34" charset="-34"/>
              </a:rPr>
              <a:t>กว่าสัตว์เลี้ยงทั่วไป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869160"/>
            <a:ext cx="2667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25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 anchor="ctr">
            <a:normAutofit/>
          </a:bodyPr>
          <a:lstStyle/>
          <a:p>
            <a:pPr algn="ctr"/>
            <a:r>
              <a:rPr lang="th-TH" sz="4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อาการของโรคพิษสุนัขบ้า</a:t>
            </a:r>
            <a:endParaRPr lang="th-TH" sz="4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>
          <a:xfrm>
            <a:off x="539552" y="1700808"/>
            <a:ext cx="8147248" cy="4318992"/>
          </a:xfrm>
        </p:spPr>
        <p:txBody>
          <a:bodyPr>
            <a:normAutofit lnSpcReduction="10000"/>
          </a:bodyPr>
          <a:lstStyle/>
          <a:p>
            <a:r>
              <a:rPr lang="th-TH" sz="3600" b="1" u="sng" dirty="0" smtClean="0">
                <a:latin typeface="TH SarabunPSK" pitchFamily="34" charset="-34"/>
                <a:cs typeface="TH SarabunPSK" pitchFamily="34" charset="-34"/>
              </a:rPr>
              <a:t>สุนัข-แมว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  แบ่งเป็น 3 ระยะ</a:t>
            </a:r>
          </a:p>
          <a:p>
            <a:pPr marL="777240" lvl="1" indent="-457200">
              <a:buFont typeface="+mj-lt"/>
              <a:buAutoNum type="arabicPeriod"/>
            </a:pPr>
            <a:r>
              <a:rPr lang="th-TH" sz="3600" b="1" u="sng" dirty="0" smtClean="0">
                <a:latin typeface="TH SarabunPSK" pitchFamily="34" charset="-34"/>
                <a:cs typeface="TH SarabunPSK" pitchFamily="34" charset="-34"/>
              </a:rPr>
              <a:t>ระยะเริ่มแรก</a:t>
            </a:r>
          </a:p>
          <a:p>
            <a:pPr lvl="2">
              <a:buFont typeface="Wingdings" pitchFamily="2" charset="2"/>
              <a:buChar char="Ø"/>
            </a:pP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 นิสัยเปลี่ยนไปจากเดิม หงุดหงิด (2-3วัน)</a:t>
            </a:r>
          </a:p>
          <a:p>
            <a:pPr marL="777240" lvl="1" indent="-457200">
              <a:buFont typeface="+mj-lt"/>
              <a:buAutoNum type="arabicPeriod"/>
            </a:pPr>
            <a:r>
              <a:rPr lang="th-TH" sz="3600" b="1" u="sng" dirty="0" smtClean="0">
                <a:latin typeface="TH SarabunPSK" pitchFamily="34" charset="-34"/>
                <a:cs typeface="TH SarabunPSK" pitchFamily="34" charset="-34"/>
              </a:rPr>
              <a:t>ระยะตื่นเต้น</a:t>
            </a:r>
          </a:p>
          <a:p>
            <a:pPr lvl="2">
              <a:buFont typeface="Wingdings" pitchFamily="2" charset="2"/>
              <a:buChar char="Ø"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กระวนกระวาย วิ่งไปทั่ว งับลม กัดสิ่งแปลกปลอม น้ำลายไหล ขาหลังอ่อนแรง (1-7วัน)</a:t>
            </a:r>
          </a:p>
          <a:p>
            <a:pPr marL="777240" lvl="1" indent="-457200">
              <a:buFont typeface="+mj-lt"/>
              <a:buAutoNum type="arabicPeriod"/>
            </a:pPr>
            <a:r>
              <a:rPr lang="th-TH" sz="3600" b="1" u="sng" dirty="0" smtClean="0">
                <a:latin typeface="TH SarabunPSK" pitchFamily="34" charset="-34"/>
                <a:cs typeface="TH SarabunPSK" pitchFamily="34" charset="-34"/>
              </a:rPr>
              <a:t>ระยะอัมพาต</a:t>
            </a:r>
          </a:p>
          <a:p>
            <a:pPr lvl="2">
              <a:buFont typeface="Wingdings" pitchFamily="2" charset="2"/>
              <a:buChar char="Ø"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ขาหลังอ่อนแรงจนเป็นอัมพาต  ตายด้วยระบบหายใจล้มเหลว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708943"/>
            <a:ext cx="2182813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2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 anchor="ctr">
            <a:normAutofit/>
          </a:bodyPr>
          <a:lstStyle/>
          <a:p>
            <a:pPr algn="ctr"/>
            <a:r>
              <a:rPr lang="th-TH" sz="4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การรักษาโรค</a:t>
            </a:r>
            <a:r>
              <a:rPr lang="th-TH" sz="4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พิษ</a:t>
            </a:r>
            <a:r>
              <a:rPr lang="th-TH" sz="4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สุนัขบ้า</a:t>
            </a:r>
            <a:endParaRPr lang="th-TH" sz="48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>
          <a:xfrm>
            <a:off x="4572000" y="1772816"/>
            <a:ext cx="4248472" cy="4680520"/>
          </a:xfrm>
        </p:spPr>
        <p:txBody>
          <a:bodyPr>
            <a:norm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ไม่สามารถรักษาให้หายได้ไม่ว่าจะคนหรือสัตว์</a:t>
            </a:r>
          </a:p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โดยเฉพาะในสัตว์ที่ไม่เคยฉีดวัคซีน หากถูกกัดแนะนำให้ทำลาย</a:t>
            </a:r>
          </a:p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การใช้ </a:t>
            </a:r>
            <a:r>
              <a:rPr lang="en-US" sz="3200" b="1" dirty="0" err="1" smtClean="0">
                <a:latin typeface="TH SarabunPSK" pitchFamily="34" charset="-34"/>
                <a:cs typeface="TH SarabunPSK" pitchFamily="34" charset="-34"/>
              </a:rPr>
              <a:t>antirabies</a:t>
            </a:r>
            <a:r>
              <a:rPr lang="en-US" sz="3200" b="1" dirty="0" smtClean="0">
                <a:latin typeface="TH SarabunPSK" pitchFamily="34" charset="-34"/>
                <a:cs typeface="TH SarabunPSK" pitchFamily="34" charset="-34"/>
              </a:rPr>
              <a:t> serum 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ฉีดภายหลังถูกกัด พบว่าผลการรักษายังไม่แน่นอนและมีราคาแพง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3947986" cy="4060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499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630" y="3645024"/>
            <a:ext cx="3816424" cy="305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  <a:solidFill>
            <a:srgbClr val="FFFF99"/>
          </a:solidFill>
        </p:spPr>
        <p:txBody>
          <a:bodyPr anchor="ctr">
            <a:normAutofit fontScale="90000"/>
          </a:bodyPr>
          <a:lstStyle/>
          <a:p>
            <a:pPr algn="ctr"/>
            <a:r>
              <a:rPr lang="th-TH" sz="4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การปฏิบัติต่อสัตว์ที่สงสัยว่าถูกสัตว์ที่ติดโรค</a:t>
            </a:r>
            <a:r>
              <a:rPr lang="th-TH" sz="4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พิษสุนัข</a:t>
            </a:r>
            <a:r>
              <a:rPr lang="th-TH" sz="4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บ้ากัด</a:t>
            </a:r>
            <a:endParaRPr lang="th-TH" sz="4800" dirty="0"/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1"/>
          </p:nvPr>
        </p:nvSpPr>
        <p:spPr>
          <a:xfrm>
            <a:off x="539552" y="1628800"/>
            <a:ext cx="8136904" cy="259228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พาสุนัขหรือสัตว์ไปพบ</a:t>
            </a:r>
            <a:r>
              <a:rPr lang="th-TH" sz="3200" b="1" dirty="0" err="1" smtClean="0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แพทย์พร้อมแจ้งประวัติ</a:t>
            </a:r>
          </a:p>
          <a:p>
            <a:pPr marL="514350" indent="-514350">
              <a:buAutoNum type="arabicPeriod"/>
            </a:pP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แจ้ง</a:t>
            </a:r>
            <a:r>
              <a:rPr lang="th-TH" sz="3200" b="1" dirty="0" err="1" smtClean="0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แพทย์ของกรมปศุสัตว์หรือ</a:t>
            </a:r>
            <a:r>
              <a:rPr lang="th-TH" sz="3200" b="1" dirty="0" err="1" smtClean="0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แพทย์เทศบาลภายใน 24 ชั่วโมง เกี่ยวกับสัตว์ที่สงสัยว่าจะเป็นโรคพิษสุนัขบ้ากัด</a:t>
            </a:r>
          </a:p>
          <a:p>
            <a:pPr marL="514350" indent="-514350">
              <a:buAutoNum type="arabicPeriod"/>
            </a:pP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กักสัตว์เพื่อเฝ้าดูอาการอย่างน้อย 10 วัน ไม่ควรฆ่าให้ตายทันที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21088"/>
            <a:ext cx="367240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37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  <a:solidFill>
            <a:srgbClr val="FFFF99"/>
          </a:solidFill>
        </p:spPr>
        <p:txBody>
          <a:bodyPr anchor="ctr">
            <a:normAutofit/>
          </a:bodyPr>
          <a:lstStyle/>
          <a:p>
            <a:pPr algn="ctr"/>
            <a:r>
              <a:rPr lang="th-TH" sz="4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กักสัตว์ไว้แล้วสัตว์ตาย ทำอย่างไร</a:t>
            </a:r>
            <a:r>
              <a:rPr lang="en-US" sz="4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?</a:t>
            </a:r>
            <a:endParaRPr lang="th-TH" sz="4800" dirty="0"/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1"/>
          </p:nvPr>
        </p:nvSpPr>
        <p:spPr>
          <a:xfrm>
            <a:off x="539552" y="1628800"/>
            <a:ext cx="8136904" cy="295232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 หากสัตว์ที่ขังไว้ตายให้นำซากหรือตัดหัวใส่ถุงพลาสติกซ้อนหลายๆชั้นมัดปากถุงให้แน่นแช่น้ำแข็ง ส่งตรวจภายใน 24 ชม. ส่งมาที่ </a:t>
            </a:r>
            <a:r>
              <a:rPr lang="th-TH" sz="3600" b="1" dirty="0" err="1" smtClean="0">
                <a:latin typeface="TH SarabunPSK" pitchFamily="34" charset="-34"/>
                <a:cs typeface="TH SarabunPSK" pitchFamily="34" charset="-34"/>
              </a:rPr>
              <a:t>สนง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.ปศุสัตว์อำเภอหรือจังหวัด หรือส่งตรวจโดยตรงที่ ศูนย์วิจัยและพัฒนาการ</a:t>
            </a:r>
            <a:r>
              <a:rPr lang="th-TH" sz="3600" b="1" dirty="0" err="1" smtClean="0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แพทย์ภาคตะวันออกเฉียงเหนือตอนล่าง (</a:t>
            </a:r>
            <a:r>
              <a:rPr lang="th-TH" sz="3600" b="1" dirty="0" err="1" smtClean="0">
                <a:latin typeface="TH SarabunPSK" pitchFamily="34" charset="-34"/>
                <a:cs typeface="TH SarabunPSK" pitchFamily="34" charset="-34"/>
              </a:rPr>
              <a:t>ศวพ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.) จ.สุรินทร์  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53136"/>
            <a:ext cx="1590911" cy="172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270" y="4822781"/>
            <a:ext cx="2335213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149080"/>
            <a:ext cx="1842195" cy="235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267189"/>
            <a:ext cx="525016" cy="49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274120"/>
            <a:ext cx="525016" cy="49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41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  <a:solidFill>
            <a:srgbClr val="FFFF99"/>
          </a:solidFill>
        </p:spPr>
        <p:txBody>
          <a:bodyPr anchor="ctr">
            <a:normAutofit/>
          </a:bodyPr>
          <a:lstStyle/>
          <a:p>
            <a:pPr algn="ctr"/>
            <a:r>
              <a:rPr lang="th-TH" sz="4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การป้องกันโรคพิษสุนัขบ้า</a:t>
            </a:r>
            <a:endParaRPr lang="th-TH" sz="4800" dirty="0"/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1"/>
          </p:nvPr>
        </p:nvSpPr>
        <p:spPr>
          <a:xfrm>
            <a:off x="539552" y="1628800"/>
            <a:ext cx="8136904" cy="324036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 วิธีที่ดีที่สุดคือ ฉีดวัคซีนป้องกันโรคพิษสุนัขบ้าแก่สัตว์เป็นประจำทุกปี ควบคู่ไปกับการระวังอย่าให้ถูกสัตว์อื่นกัด</a:t>
            </a:r>
          </a:p>
          <a:p>
            <a:pPr>
              <a:buFont typeface="Wingdings" pitchFamily="2" charset="2"/>
              <a:buChar char="Ø"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เริ่มฉีดวัคซีนครั้งแรกที่อายุ </a:t>
            </a:r>
          </a:p>
          <a:p>
            <a:pPr lvl="1">
              <a:buFont typeface="Wingdings" pitchFamily="2" charset="2"/>
              <a:buChar char="§"/>
            </a:pPr>
            <a:r>
              <a:rPr lang="th-TH" sz="3400" b="1" dirty="0" smtClean="0">
                <a:latin typeface="TH SarabunPSK" pitchFamily="34" charset="-34"/>
                <a:cs typeface="TH SarabunPSK" pitchFamily="34" charset="-34"/>
              </a:rPr>
              <a:t>2 เดือน – สำหรับลูกสุนัขที่เกิดจากแม่ที่ไม่เคยฉีดวัคซีน</a:t>
            </a:r>
          </a:p>
          <a:p>
            <a:pPr lvl="1">
              <a:buFont typeface="Wingdings" pitchFamily="2" charset="2"/>
              <a:buChar char="§"/>
            </a:pPr>
            <a:r>
              <a:rPr lang="th-TH" sz="3400" b="1" dirty="0" smtClean="0">
                <a:latin typeface="TH SarabunPSK" pitchFamily="34" charset="-34"/>
                <a:cs typeface="TH SarabunPSK" pitchFamily="34" charset="-34"/>
              </a:rPr>
              <a:t>3 เดือน - </a:t>
            </a:r>
            <a:r>
              <a:rPr lang="th-TH" sz="3400" b="1" dirty="0">
                <a:latin typeface="TH SarabunPSK" pitchFamily="34" charset="-34"/>
                <a:cs typeface="TH SarabunPSK" pitchFamily="34" charset="-34"/>
              </a:rPr>
              <a:t>สำหรับลูกสุนัขที่เกิดจาก</a:t>
            </a:r>
            <a:r>
              <a:rPr lang="th-TH" sz="3400" b="1" dirty="0" smtClean="0">
                <a:latin typeface="TH SarabunPSK" pitchFamily="34" charset="-34"/>
                <a:cs typeface="TH SarabunPSK" pitchFamily="34" charset="-34"/>
              </a:rPr>
              <a:t>แม่ที่ฉีดวัคซีนประจำทุกปี</a:t>
            </a:r>
            <a:endParaRPr lang="th-TH" sz="34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81128"/>
            <a:ext cx="2107568" cy="3007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477519"/>
            <a:ext cx="2313302" cy="321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45" y="4581128"/>
            <a:ext cx="2323435" cy="311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59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488832" cy="1143000"/>
          </a:xfrm>
          <a:solidFill>
            <a:srgbClr val="CCECFF"/>
          </a:solidFill>
        </p:spPr>
        <p:txBody>
          <a:bodyPr anchor="ctr">
            <a:normAutofit/>
          </a:bodyPr>
          <a:lstStyle/>
          <a:p>
            <a:pPr algn="ctr"/>
            <a:r>
              <a:rPr lang="th-TH" sz="4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2 การฉีดวัคซีนป้องกันโรคพิษสุนัขบ้า</a:t>
            </a:r>
            <a:endParaRPr lang="th-TH" sz="4800" dirty="0"/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1"/>
          </p:nvPr>
        </p:nvSpPr>
        <p:spPr>
          <a:xfrm>
            <a:off x="539552" y="1628800"/>
            <a:ext cx="8136904" cy="4536504"/>
          </a:xfrm>
        </p:spPr>
        <p:txBody>
          <a:bodyPr>
            <a:noAutofit/>
          </a:bodyPr>
          <a:lstStyle/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หัวข้อประกอบดังนี้</a:t>
            </a:r>
          </a:p>
          <a:p>
            <a:pPr marL="777240" lvl="1" indent="-457200">
              <a:buFont typeface="+mj-lt"/>
              <a:buAutoNum type="arabicPeriod"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การเก็บรักษาและการขนส่งวัคซีน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  <a:p>
            <a:pPr marL="777240" lvl="1" indent="-457200">
              <a:buFont typeface="+mj-lt"/>
              <a:buAutoNum type="arabicPeriod"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การบังคับสัตว์เพื่อฉีดวัคซีน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  <a:p>
            <a:pPr marL="777240" lvl="1" indent="-457200">
              <a:buFont typeface="+mj-lt"/>
              <a:buAutoNum type="arabicPeriod"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ขั้นตอนการฉีดวัคซีน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  <a:p>
            <a:pPr marL="777240" lvl="1" indent="-457200">
              <a:buFont typeface="+mj-lt"/>
              <a:buAutoNum type="arabicPeriod"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โปรแกรมการฉีดวัคซีน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  <a:p>
            <a:pPr marL="777240" lvl="1" indent="-457200">
              <a:buFont typeface="+mj-lt"/>
              <a:buAutoNum type="arabicPeriod"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ข้อควรทราบก่อนฉีดวัคซีน</a:t>
            </a:r>
          </a:p>
          <a:p>
            <a:pPr marL="777240" lvl="1" indent="-457200">
              <a:buFont typeface="+mj-lt"/>
              <a:buAutoNum type="arabicPeriod"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การปฏิบัติหลังใช้วัคซีน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endParaRPr lang="th-TH" sz="40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388" y="3212976"/>
            <a:ext cx="2279896" cy="316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224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488832" cy="1143000"/>
          </a:xfrm>
          <a:solidFill>
            <a:srgbClr val="CCECFF"/>
          </a:solidFill>
        </p:spPr>
        <p:txBody>
          <a:bodyPr anchor="ctr">
            <a:normAutofit/>
          </a:bodyPr>
          <a:lstStyle/>
          <a:p>
            <a:pPr algn="ctr"/>
            <a:r>
              <a:rPr lang="th-TH" sz="4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การเก็บรักษาและการขนส่งวัคซีน</a:t>
            </a:r>
            <a:endParaRPr lang="th-TH" sz="4800" dirty="0">
              <a:solidFill>
                <a:schemeClr val="tx1"/>
              </a:solidFill>
            </a:endParaRP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1"/>
          </p:nvPr>
        </p:nvSpPr>
        <p:spPr>
          <a:xfrm>
            <a:off x="539552" y="1628800"/>
            <a:ext cx="8136904" cy="2160240"/>
          </a:xfrm>
        </p:spPr>
        <p:txBody>
          <a:bodyPr>
            <a:noAutofit/>
          </a:bodyPr>
          <a:lstStyle/>
          <a:p>
            <a:pPr marL="742950" indent="-742950">
              <a:buAutoNum type="arabicPeriod"/>
            </a:pPr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การเก็บในตู้เย็น</a:t>
            </a:r>
          </a:p>
          <a:p>
            <a:pPr marL="1017270" lvl="1" indent="-742950">
              <a:buFont typeface="Wingdings" pitchFamily="2" charset="2"/>
              <a:buChar char="Ø"/>
            </a:pPr>
            <a:r>
              <a:rPr lang="th-TH" sz="3800" b="1" dirty="0" smtClean="0">
                <a:latin typeface="TH SarabunPSK" pitchFamily="34" charset="-34"/>
                <a:cs typeface="TH SarabunPSK" pitchFamily="34" charset="-34"/>
              </a:rPr>
              <a:t>จัดเรียงวัคซีนตรงช่องธรรมดา (2-8 องศาเซลเซียส)</a:t>
            </a:r>
          </a:p>
          <a:p>
            <a:pPr marL="1017270" lvl="1" indent="-742950">
              <a:buFont typeface="Wingdings" pitchFamily="2" charset="2"/>
              <a:buChar char="Ø"/>
            </a:pPr>
            <a:r>
              <a:rPr lang="th-TH" sz="3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ห้ามเก็บในช่องแช่แข็ง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891374"/>
            <a:ext cx="2880320" cy="3629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ลูกศรขวา 2"/>
          <p:cNvSpPr/>
          <p:nvPr/>
        </p:nvSpPr>
        <p:spPr>
          <a:xfrm>
            <a:off x="5004048" y="4417943"/>
            <a:ext cx="1224136" cy="57606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คูณ 3"/>
          <p:cNvSpPr/>
          <p:nvPr/>
        </p:nvSpPr>
        <p:spPr>
          <a:xfrm>
            <a:off x="6372200" y="2996952"/>
            <a:ext cx="792088" cy="62890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คูณ 10"/>
          <p:cNvSpPr/>
          <p:nvPr/>
        </p:nvSpPr>
        <p:spPr>
          <a:xfrm>
            <a:off x="7452320" y="4119249"/>
            <a:ext cx="792088" cy="62890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คูณ 11"/>
          <p:cNvSpPr/>
          <p:nvPr/>
        </p:nvSpPr>
        <p:spPr>
          <a:xfrm>
            <a:off x="6316857" y="5229200"/>
            <a:ext cx="792088" cy="62890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ลูกศรขวา 12"/>
          <p:cNvSpPr/>
          <p:nvPr/>
        </p:nvSpPr>
        <p:spPr>
          <a:xfrm>
            <a:off x="5035624" y="3543185"/>
            <a:ext cx="1224136" cy="57606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717" y="3871725"/>
            <a:ext cx="2390775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5596493"/>
            <a:ext cx="4536504" cy="523220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th-TH" dirty="0" smtClean="0"/>
              <a:t>หากไฟดับ ควรมีแผนสำรองในการเก็บวัคซีน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9239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488832" cy="1143000"/>
          </a:xfrm>
          <a:solidFill>
            <a:srgbClr val="CCECFF"/>
          </a:solidFill>
        </p:spPr>
        <p:txBody>
          <a:bodyPr anchor="ctr">
            <a:normAutofit/>
          </a:bodyPr>
          <a:lstStyle/>
          <a:p>
            <a:pPr algn="ctr"/>
            <a:r>
              <a:rPr lang="th-TH" sz="4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การเก็บรักษาและการขนส่งวัคซีน</a:t>
            </a:r>
            <a:endParaRPr lang="th-TH" sz="4800" dirty="0">
              <a:solidFill>
                <a:schemeClr val="tx1"/>
              </a:solidFill>
            </a:endParaRP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1"/>
          </p:nvPr>
        </p:nvSpPr>
        <p:spPr>
          <a:xfrm>
            <a:off x="539552" y="1628800"/>
            <a:ext cx="8136904" cy="21602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2. การขนวัคซีนเพื่อนำไปปฏิบัติงาน ให้ใช้กระติกหรือกระเป๋าเก็บความเย็นโดยใส่น้ำแข็งหรือ </a:t>
            </a:r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ice pack 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เพื่อรักษาความเย็น โดยใช้ในปริมาณที่เหมาะสมกับวัคซีน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2431157" cy="228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05064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Downloads\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382" y="3743962"/>
            <a:ext cx="3167786" cy="220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15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CCCC"/>
          </a:solidFill>
        </p:spPr>
        <p:txBody>
          <a:bodyPr anchor="ctr">
            <a:normAutofit/>
          </a:bodyPr>
          <a:lstStyle/>
          <a:p>
            <a:pPr algn="ctr"/>
            <a:r>
              <a:rPr lang="th-TH" sz="4800" b="1" dirty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  <a:sym typeface="Wingdings" panose="05000000000000000000" pitchFamily="2" charset="2"/>
              </a:rPr>
              <a:t>การจัดเรียงวัคซีนลงในกระติก/ หีบ</a:t>
            </a:r>
            <a:r>
              <a:rPr lang="th-TH" sz="4800" b="1" dirty="0" smtClean="0">
                <a:solidFill>
                  <a:srgbClr val="002060"/>
                </a:solidFill>
                <a:latin typeface="TH SarabunPSK" pitchFamily="34" charset="-34"/>
                <a:cs typeface="TH SarabunPSK" pitchFamily="34" charset="-34"/>
                <a:sym typeface="Wingdings" panose="05000000000000000000" pitchFamily="2" charset="2"/>
              </a:rPr>
              <a:t>เย็น</a:t>
            </a:r>
            <a:endParaRPr lang="th-TH" sz="48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>
          <a:xfrm>
            <a:off x="467544" y="1447800"/>
            <a:ext cx="8219256" cy="45720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buClr>
                <a:srgbClr val="33CCCC"/>
              </a:buClr>
              <a:buSzPct val="150000"/>
              <a:buNone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  <a:sym typeface="Wingdings" panose="05000000000000000000" pitchFamily="2" charset="2"/>
              </a:rPr>
              <a:t>ควรนำ</a:t>
            </a:r>
            <a:r>
              <a:rPr lang="th-TH" sz="3600" b="1" dirty="0" err="1">
                <a:latin typeface="TH SarabunPSK" pitchFamily="34" charset="-34"/>
                <a:cs typeface="TH SarabunPSK" pitchFamily="34" charset="-34"/>
                <a:sym typeface="Wingdings" panose="05000000000000000000" pitchFamily="2" charset="2"/>
              </a:rPr>
              <a:t>ไอซ์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  <a:sym typeface="Wingdings" panose="05000000000000000000" pitchFamily="2" charset="2"/>
              </a:rPr>
              <a:t>แพค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ออกมาวางนอกตู้เย็นจนมีหยดน้ำเกาะ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ก่อน    แล้ว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จึงวางรอบกระติก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  <a:sym typeface="Wingdings" panose="05000000000000000000" pitchFamily="2" charset="2"/>
              </a:rPr>
              <a:t>ทั้ง 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  <a:sym typeface="Wingdings" panose="05000000000000000000" pitchFamily="2" charset="2"/>
              </a:rPr>
              <a:t>4 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  <a:sym typeface="Wingdings" panose="05000000000000000000" pitchFamily="2" charset="2"/>
              </a:rPr>
              <a:t>ด้าน</a:t>
            </a:r>
          </a:p>
          <a:p>
            <a:pPr marL="0" indent="0" algn="ctr">
              <a:lnSpc>
                <a:spcPct val="115000"/>
              </a:lnSpc>
              <a:buClr>
                <a:srgbClr val="33CCCC"/>
              </a:buClr>
              <a:buSzPct val="150000"/>
              <a:buNone/>
            </a:pPr>
            <a:endParaRPr lang="th-TH" sz="3600" b="1" dirty="0">
              <a:latin typeface="TH SarabunPSK" pitchFamily="34" charset="-34"/>
              <a:cs typeface="TH SarabunPSK" pitchFamily="34" charset="-34"/>
              <a:sym typeface="Wingdings" panose="05000000000000000000" pitchFamily="2" charset="2"/>
            </a:endParaRPr>
          </a:p>
          <a:p>
            <a:pPr marL="0" indent="0" algn="ctr">
              <a:lnSpc>
                <a:spcPct val="115000"/>
              </a:lnSpc>
              <a:buClr>
                <a:srgbClr val="33CCCC"/>
              </a:buClr>
              <a:buSzPct val="150000"/>
              <a:buNone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  <a:sym typeface="Wingdings" panose="05000000000000000000" pitchFamily="2" charset="2"/>
              </a:rPr>
              <a:t>ห่อวัคซีนแล้ววางไว้กลาง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  <a:sym typeface="Wingdings" panose="05000000000000000000" pitchFamily="2" charset="2"/>
              </a:rPr>
              <a:t>กระติก ปิดฝาให้สนิท</a:t>
            </a:r>
          </a:p>
          <a:p>
            <a:pPr marL="0" indent="0" algn="ctr">
              <a:lnSpc>
                <a:spcPct val="115000"/>
              </a:lnSpc>
              <a:buClr>
                <a:srgbClr val="33CCCC"/>
              </a:buClr>
              <a:buSzPct val="150000"/>
              <a:buNone/>
            </a:pPr>
            <a:endParaRPr lang="th-TH" sz="3600" b="1" dirty="0">
              <a:latin typeface="TH SarabunPSK" pitchFamily="34" charset="-34"/>
              <a:cs typeface="TH SarabunPSK" pitchFamily="34" charset="-34"/>
              <a:sym typeface="Wingdings" panose="05000000000000000000" pitchFamily="2" charset="2"/>
            </a:endParaRPr>
          </a:p>
          <a:p>
            <a:pPr marL="0" indent="0" algn="ctr">
              <a:lnSpc>
                <a:spcPct val="115000"/>
              </a:lnSpc>
              <a:buClr>
                <a:srgbClr val="33CCCC"/>
              </a:buClr>
              <a:buSzPct val="150000"/>
              <a:buNone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  <a:sym typeface="Wingdings" panose="05000000000000000000" pitchFamily="2" charset="2"/>
              </a:rPr>
              <a:t>ระหว่างให้บริการ </a:t>
            </a:r>
            <a:r>
              <a:rPr lang="th-TH" sz="3600" b="1" dirty="0">
                <a:solidFill>
                  <a:srgbClr val="CC0000"/>
                </a:solidFill>
                <a:latin typeface="TH SarabunPSK" pitchFamily="34" charset="-34"/>
                <a:cs typeface="TH SarabunPSK" pitchFamily="34" charset="-34"/>
                <a:sym typeface="Wingdings" panose="05000000000000000000" pitchFamily="2" charset="2"/>
              </a:rPr>
              <a:t>ห้ามวางวัคซีนบน</a:t>
            </a:r>
            <a:r>
              <a:rPr lang="th-TH" sz="3600" b="1" dirty="0" err="1">
                <a:solidFill>
                  <a:srgbClr val="CC0000"/>
                </a:solidFill>
                <a:latin typeface="TH SarabunPSK" pitchFamily="34" charset="-34"/>
                <a:cs typeface="TH SarabunPSK" pitchFamily="34" charset="-34"/>
                <a:sym typeface="Wingdings" panose="05000000000000000000" pitchFamily="2" charset="2"/>
              </a:rPr>
              <a:t>ไอซ์แพค</a:t>
            </a:r>
            <a:r>
              <a:rPr lang="th-TH" sz="3600" b="1" dirty="0">
                <a:solidFill>
                  <a:srgbClr val="CC0000"/>
                </a:solidFill>
                <a:latin typeface="TH SarabunPSK" pitchFamily="34" charset="-34"/>
                <a:cs typeface="TH SarabunPSK" pitchFamily="34" charset="-34"/>
                <a:sym typeface="Wingdings" panose="05000000000000000000" pitchFamily="2" charset="2"/>
              </a:rPr>
              <a:t>ที่ยังเป็น</a:t>
            </a:r>
            <a:r>
              <a:rPr lang="th-TH" sz="3600" b="1" dirty="0" smtClean="0">
                <a:solidFill>
                  <a:srgbClr val="CC0000"/>
                </a:solidFill>
                <a:latin typeface="TH SarabunPSK" pitchFamily="34" charset="-34"/>
                <a:cs typeface="TH SarabunPSK" pitchFamily="34" charset="-34"/>
                <a:sym typeface="Wingdings" panose="05000000000000000000" pitchFamily="2" charset="2"/>
              </a:rPr>
              <a:t>น้ำแข็ง</a:t>
            </a:r>
            <a:endParaRPr lang="th-TH" sz="3600" b="1" dirty="0"/>
          </a:p>
        </p:txBody>
      </p:sp>
      <p:sp>
        <p:nvSpPr>
          <p:cNvPr id="4" name="ลูกศรลง 3"/>
          <p:cNvSpPr/>
          <p:nvPr/>
        </p:nvSpPr>
        <p:spPr>
          <a:xfrm>
            <a:off x="4283968" y="2780928"/>
            <a:ext cx="576064" cy="648072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ลูกศรลง 4"/>
          <p:cNvSpPr/>
          <p:nvPr/>
        </p:nvSpPr>
        <p:spPr>
          <a:xfrm>
            <a:off x="4211960" y="4329100"/>
            <a:ext cx="576064" cy="648072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2103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606" y="4077072"/>
            <a:ext cx="3960440" cy="247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th-TH" sz="4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บทที่ 1 โรคพิษสุนัขบ้า</a:t>
            </a:r>
            <a:endParaRPr lang="th-TH" sz="4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หัวข้อประกอบดังนี้</a:t>
            </a:r>
          </a:p>
          <a:p>
            <a:pPr marL="777240" lvl="1" indent="-457200">
              <a:buFont typeface="+mj-lt"/>
              <a:buAutoNum type="arabicPeriod"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สาเหตุและการติดต่อ</a:t>
            </a:r>
          </a:p>
          <a:p>
            <a:pPr marL="777240" lvl="1" indent="-457200">
              <a:buFont typeface="+mj-lt"/>
              <a:buAutoNum type="arabicPeriod"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ระยะการฟักตัว</a:t>
            </a:r>
          </a:p>
          <a:p>
            <a:pPr marL="777240" lvl="1" indent="-457200">
              <a:buFont typeface="+mj-lt"/>
              <a:buAutoNum type="arabicPeriod"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อาการ</a:t>
            </a:r>
          </a:p>
          <a:p>
            <a:pPr marL="777240" lvl="1" indent="-457200">
              <a:buFont typeface="+mj-lt"/>
              <a:buAutoNum type="arabicPeriod"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การรักษาและการป้องกัน</a:t>
            </a:r>
          </a:p>
          <a:p>
            <a:pPr marL="777240" lvl="1" indent="-457200">
              <a:buFont typeface="+mj-lt"/>
              <a:buAutoNum type="arabicPeriod"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การทำลายเชื้อ</a:t>
            </a:r>
            <a:r>
              <a:rPr lang="th-TH" sz="3600" b="1" dirty="0" err="1" smtClean="0">
                <a:latin typeface="TH SarabunPSK" pitchFamily="34" charset="-34"/>
                <a:cs typeface="TH SarabunPSK" pitchFamily="34" charset="-34"/>
              </a:rPr>
              <a:t>ไวรัส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4200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CCCC"/>
          </a:solidFill>
        </p:spPr>
        <p:txBody>
          <a:bodyPr anchor="ctr">
            <a:normAutofit/>
          </a:bodyPr>
          <a:lstStyle/>
          <a:p>
            <a:pPr algn="ctr"/>
            <a:r>
              <a:rPr lang="th-TH" sz="4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หากไม่มี</a:t>
            </a:r>
            <a:r>
              <a:rPr lang="th-TH" sz="4400" b="1" dirty="0" err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ไอซ์แพ็ค</a:t>
            </a:r>
            <a:r>
              <a:rPr lang="th-TH" sz="4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ทำอย่างไร</a:t>
            </a:r>
            <a:r>
              <a:rPr lang="en-US" sz="44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 ?</a:t>
            </a:r>
            <a:endParaRPr lang="th-TH" sz="4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นำน้ำแข็งใส่ถุงและวางไว้ก้น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กระติก</a:t>
            </a:r>
          </a:p>
          <a:p>
            <a:pPr marL="0" indent="0" algn="ctr">
              <a:buNone/>
            </a:pP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  <a:p>
            <a:pPr marL="0" indent="0" algn="ctr">
              <a:buNone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ใส่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วัคซีนใน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ถุงพลาสติกและปิดปากถุงไว้เพื่อป้องกันไม่ให้ฉลากหลุดลอกเมื่อน้ำแข็ง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ละลาย</a:t>
            </a:r>
          </a:p>
          <a:p>
            <a:pPr marL="0" indent="0" algn="ctr">
              <a:buNone/>
            </a:pP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  <a:p>
            <a:pPr marL="0" indent="0" algn="ctr">
              <a:buNone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วางห่อวัคซีนโดยมีแผ่นกระดาษหนาวางกั้นน้ำแข็ง ไม่ให้วัคซีนสัมผัสน้ำแข็งโดยตรง</a:t>
            </a:r>
            <a:endParaRPr lang="th-TH" sz="3200" dirty="0"/>
          </a:p>
        </p:txBody>
      </p:sp>
      <p:sp>
        <p:nvSpPr>
          <p:cNvPr id="4" name="ลูกศรลง 3"/>
          <p:cNvSpPr/>
          <p:nvPr/>
        </p:nvSpPr>
        <p:spPr>
          <a:xfrm>
            <a:off x="4355976" y="2276872"/>
            <a:ext cx="576064" cy="648072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ลูกศรลง 4"/>
          <p:cNvSpPr/>
          <p:nvPr/>
        </p:nvSpPr>
        <p:spPr>
          <a:xfrm>
            <a:off x="4355976" y="4077072"/>
            <a:ext cx="576064" cy="648072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171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488832" cy="1143000"/>
          </a:xfrm>
          <a:solidFill>
            <a:srgbClr val="CCECFF"/>
          </a:solidFill>
        </p:spPr>
        <p:txBody>
          <a:bodyPr anchor="ctr">
            <a:normAutofit/>
          </a:bodyPr>
          <a:lstStyle/>
          <a:p>
            <a:pPr algn="ctr"/>
            <a:r>
              <a:rPr lang="th-TH" sz="4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การเก็บรักษาและการขนส่งวัคซีน</a:t>
            </a:r>
            <a:endParaRPr lang="th-TH" sz="4800" dirty="0">
              <a:solidFill>
                <a:schemeClr val="tx1"/>
              </a:solidFill>
            </a:endParaRP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1"/>
          </p:nvPr>
        </p:nvSpPr>
        <p:spPr>
          <a:xfrm>
            <a:off x="539552" y="1628800"/>
            <a:ext cx="8136904" cy="2736304"/>
          </a:xfrm>
        </p:spPr>
        <p:txBody>
          <a:bodyPr>
            <a:noAutofit/>
          </a:bodyPr>
          <a:lstStyle/>
          <a:p>
            <a:pPr marL="354013" indent="-354013">
              <a:buAutoNum type="arabicPeriod" startAt="3"/>
              <a:tabLst>
                <a:tab pos="354013" algn="l"/>
              </a:tabLst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การเก็บรักษาวัคซีนที่ไม่ถูกต้องจะทำให้วัคซีนเสื่อมคุณภาพ </a:t>
            </a:r>
          </a:p>
          <a:p>
            <a:pPr marL="731520" lvl="1" indent="-457200">
              <a:buFont typeface="Wingdings" pitchFamily="2" charset="2"/>
              <a:buChar char="Ø"/>
              <a:tabLst>
                <a:tab pos="354013" algn="l"/>
              </a:tabLst>
            </a:pPr>
            <a:r>
              <a:rPr lang="th-TH" sz="3400" b="1" dirty="0" smtClean="0">
                <a:latin typeface="TH SarabunPSK" pitchFamily="34" charset="-34"/>
                <a:cs typeface="TH SarabunPSK" pitchFamily="34" charset="-34"/>
              </a:rPr>
              <a:t>วัคซีนจะถูกทำลายได้ง่ายด้วยการถูกแสง</a:t>
            </a:r>
          </a:p>
          <a:p>
            <a:pPr marL="731520" lvl="1" indent="-457200">
              <a:buFont typeface="Wingdings" pitchFamily="2" charset="2"/>
              <a:buChar char="Ø"/>
              <a:tabLst>
                <a:tab pos="354013" algn="l"/>
              </a:tabLst>
            </a:pPr>
            <a:r>
              <a:rPr lang="th-TH" sz="3400" b="1" dirty="0" smtClean="0">
                <a:latin typeface="TH SarabunPSK" pitchFamily="34" charset="-34"/>
                <a:cs typeface="TH SarabunPSK" pitchFamily="34" charset="-34"/>
              </a:rPr>
              <a:t>อุณหภูมิที่ต่ำกว่า 2 องศาฯ</a:t>
            </a:r>
          </a:p>
          <a:p>
            <a:pPr marL="731520" lvl="1" indent="-457200">
              <a:buFont typeface="Wingdings" pitchFamily="2" charset="2"/>
              <a:buChar char="Ø"/>
              <a:tabLst>
                <a:tab pos="354013" algn="l"/>
              </a:tabLst>
            </a:pPr>
            <a:r>
              <a:rPr lang="th-TH" sz="3400" b="1" dirty="0" smtClean="0">
                <a:latin typeface="TH SarabunPSK" pitchFamily="34" charset="-34"/>
                <a:cs typeface="TH SarabunPSK" pitchFamily="34" charset="-34"/>
              </a:rPr>
              <a:t>อุณหภูมิที่สูงกว่า 8 </a:t>
            </a:r>
            <a:r>
              <a:rPr lang="th-TH" sz="3400" b="1" dirty="0">
                <a:latin typeface="TH SarabunPSK" pitchFamily="34" charset="-34"/>
                <a:cs typeface="TH SarabunPSK" pitchFamily="34" charset="-34"/>
              </a:rPr>
              <a:t>องศาฯ</a:t>
            </a:r>
            <a:endParaRPr lang="th-TH" sz="34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70767"/>
            <a:ext cx="2736304" cy="348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75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488832" cy="1143000"/>
          </a:xfrm>
          <a:solidFill>
            <a:srgbClr val="CCECFF"/>
          </a:solidFill>
        </p:spPr>
        <p:txBody>
          <a:bodyPr anchor="ctr">
            <a:normAutofit/>
          </a:bodyPr>
          <a:lstStyle/>
          <a:p>
            <a:pPr algn="ctr"/>
            <a:r>
              <a:rPr lang="th-TH" sz="4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ข้อควรคำนึงก่อนการฉีดวัคซีน</a:t>
            </a:r>
            <a:r>
              <a:rPr lang="th-TH" sz="4800" b="1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ให้กับสัตว์</a:t>
            </a:r>
            <a:endParaRPr lang="th-TH" sz="4800" dirty="0">
              <a:solidFill>
                <a:schemeClr val="tx1"/>
              </a:solidFill>
            </a:endParaRP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1"/>
          </p:nvPr>
        </p:nvSpPr>
        <p:spPr>
          <a:xfrm>
            <a:off x="539552" y="1628800"/>
            <a:ext cx="8136904" cy="2736304"/>
          </a:xfrm>
        </p:spPr>
        <p:txBody>
          <a:bodyPr>
            <a:noAutofit/>
          </a:bodyPr>
          <a:lstStyle/>
          <a:p>
            <a:r>
              <a:rPr lang="th-TH" sz="3600" dirty="0"/>
              <a:t>ความปลอดภัยของผู้ปฏิบัติงานและเจ้าของสัตว์</a:t>
            </a:r>
          </a:p>
          <a:p>
            <a:r>
              <a:rPr lang="th-TH" sz="3600" dirty="0"/>
              <a:t>ความปลอดภัยของตัวสัตว์</a:t>
            </a:r>
          </a:p>
          <a:p>
            <a:r>
              <a:rPr lang="th-TH" sz="3600" dirty="0"/>
              <a:t>การฉีดวัคซีนได้ถูกต้อง ครบถ้วนและรวดเร็ว</a:t>
            </a:r>
          </a:p>
          <a:p>
            <a:pPr marL="0" indent="0">
              <a:buNone/>
              <a:tabLst>
                <a:tab pos="354013" algn="l"/>
              </a:tabLst>
            </a:pPr>
            <a:endParaRPr lang="th-TH" sz="34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520646"/>
            <a:ext cx="2304256" cy="293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399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488832" cy="1143000"/>
          </a:xfrm>
          <a:solidFill>
            <a:srgbClr val="CCECFF"/>
          </a:solidFill>
        </p:spPr>
        <p:txBody>
          <a:bodyPr anchor="ctr">
            <a:normAutofit/>
          </a:bodyPr>
          <a:lstStyle/>
          <a:p>
            <a:pPr algn="ctr"/>
            <a:r>
              <a:rPr lang="th-TH" sz="4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การบังคับสุนัขเพื่อฉีดวัคซีน</a:t>
            </a:r>
            <a:endParaRPr lang="th-TH" sz="4800" dirty="0">
              <a:solidFill>
                <a:schemeClr val="tx1"/>
              </a:solidFill>
            </a:endParaRP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1"/>
          </p:nvPr>
        </p:nvSpPr>
        <p:spPr>
          <a:xfrm>
            <a:off x="539552" y="1628800"/>
            <a:ext cx="8136904" cy="2160240"/>
          </a:xfrm>
        </p:spPr>
        <p:txBody>
          <a:bodyPr>
            <a:noAutofit/>
          </a:bodyPr>
          <a:lstStyle/>
          <a:p>
            <a:pPr marL="354013" indent="-354013">
              <a:buAutoNum type="arabicPeriod"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เข้าหาสุนัขอย่างนุ่มนวล ไม่ทำให้สุนัขตกใจกลัว</a:t>
            </a:r>
          </a:p>
          <a:p>
            <a:pPr marL="354013" indent="-354013">
              <a:buAutoNum type="arabicPeriod"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ใช้ผ้าหรือเชือกผูกปากสุนัข โดยให้ปมที่ผูกอยู่บนดั้งจมูก ผูกใต้คางอีกปมแล้วอ้อมใต้ใบหูผูกเป็นเงื่อนไว้บนหนังคอ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003" y="3918624"/>
            <a:ext cx="1799406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959528"/>
            <a:ext cx="1707104" cy="1964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C:\Users\User\Documents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93871"/>
            <a:ext cx="2276475" cy="211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ocuments\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901387"/>
            <a:ext cx="2458591" cy="211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73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488832" cy="1143000"/>
          </a:xfrm>
          <a:solidFill>
            <a:srgbClr val="CCECFF"/>
          </a:solidFill>
        </p:spPr>
        <p:txBody>
          <a:bodyPr anchor="ctr">
            <a:normAutofit/>
          </a:bodyPr>
          <a:lstStyle/>
          <a:p>
            <a:pPr algn="ctr"/>
            <a:r>
              <a:rPr lang="th-TH" sz="4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การบังคับสุนัขเพื่อฉีดวัคซีน</a:t>
            </a:r>
            <a:endParaRPr lang="th-TH" sz="4800" dirty="0">
              <a:solidFill>
                <a:schemeClr val="tx1"/>
              </a:solidFill>
            </a:endParaRP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1"/>
          </p:nvPr>
        </p:nvSpPr>
        <p:spPr>
          <a:xfrm>
            <a:off x="323528" y="1628800"/>
            <a:ext cx="8352928" cy="21602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3600" b="1" u="sng" dirty="0" smtClean="0">
                <a:latin typeface="TH SarabunPSK" pitchFamily="34" charset="-34"/>
                <a:cs typeface="TH SarabunPSK" pitchFamily="34" charset="-34"/>
              </a:rPr>
              <a:t>สุนัขขนาดใหญ่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 สามารถจับบังคับได้หลายท่า</a:t>
            </a:r>
            <a:endParaRPr lang="th-TH" sz="3600" b="1" u="sng" dirty="0" smtClean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endParaRPr lang="th-TH" sz="3600" dirty="0" smtClean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80928"/>
            <a:ext cx="2554287" cy="49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8"/>
          <p:cNvPicPr/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394848" y="2832021"/>
            <a:ext cx="2514600" cy="24242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3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9156" y="2832021"/>
            <a:ext cx="2555866" cy="23914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9560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endParaRPr lang="th-TH" sz="3200" dirty="0" smtClean="0"/>
          </a:p>
          <a:p>
            <a:endParaRPr lang="th-TH" sz="3200" dirty="0"/>
          </a:p>
          <a:p>
            <a:endParaRPr lang="th-TH" sz="3200" dirty="0" smtClean="0"/>
          </a:p>
          <a:p>
            <a:endParaRPr lang="th-TH" sz="3200" dirty="0"/>
          </a:p>
          <a:p>
            <a:r>
              <a:rPr lang="th-TH" sz="3200" dirty="0" smtClean="0"/>
              <a:t>บังคับสุนัขในท่านั่ง</a:t>
            </a:r>
          </a:p>
          <a:p>
            <a:pPr lvl="1"/>
            <a:r>
              <a:rPr lang="th-TH" sz="3200" dirty="0" smtClean="0">
                <a:latin typeface="Angsana New" pitchFamily="18" charset="-34"/>
              </a:rPr>
              <a:t>ใช้</a:t>
            </a:r>
            <a:r>
              <a:rPr lang="th-TH" sz="3200" dirty="0">
                <a:latin typeface="Angsana New" pitchFamily="18" charset="-34"/>
              </a:rPr>
              <a:t>แขนโอบรอบใต้คอ</a:t>
            </a:r>
            <a:r>
              <a:rPr lang="th-TH" sz="3200" dirty="0" smtClean="0">
                <a:latin typeface="Angsana New" pitchFamily="18" charset="-34"/>
              </a:rPr>
              <a:t>สุนัขยึด</a:t>
            </a:r>
            <a:r>
              <a:rPr lang="th-TH" sz="3200" dirty="0">
                <a:latin typeface="Angsana New" pitchFamily="18" charset="-34"/>
              </a:rPr>
              <a:t>หัวของ</a:t>
            </a:r>
            <a:r>
              <a:rPr lang="th-TH" sz="3200" dirty="0" smtClean="0">
                <a:latin typeface="Angsana New" pitchFamily="18" charset="-34"/>
              </a:rPr>
              <a:t>สุนัขให้แนบชิดผู้</a:t>
            </a:r>
            <a:r>
              <a:rPr lang="th-TH" sz="3200" dirty="0">
                <a:latin typeface="Angsana New" pitchFamily="18" charset="-34"/>
              </a:rPr>
              <a:t>จับ</a:t>
            </a:r>
            <a:r>
              <a:rPr lang="th-TH" sz="3200" dirty="0" smtClean="0">
                <a:latin typeface="Angsana New" pitchFamily="18" charset="-34"/>
              </a:rPr>
              <a:t>บังคับ ใช้มือ</a:t>
            </a:r>
            <a:r>
              <a:rPr lang="th-TH" sz="3200" dirty="0">
                <a:latin typeface="Angsana New" pitchFamily="18" charset="-34"/>
              </a:rPr>
              <a:t>อีกข้างหนึ่งจับยึดบริเวณสะโพก และขาหลังของสุนัขเพื่อป้องกันไม่ให้สุนัข</a:t>
            </a:r>
            <a:r>
              <a:rPr lang="th-TH" sz="3200" dirty="0" smtClean="0">
                <a:latin typeface="Angsana New" pitchFamily="18" charset="-34"/>
              </a:rPr>
              <a:t>ยืน</a:t>
            </a:r>
            <a:endParaRPr lang="th-TH" sz="32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8640"/>
            <a:ext cx="408466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78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5005536"/>
          </a:xfrm>
        </p:spPr>
        <p:txBody>
          <a:bodyPr>
            <a:noAutofit/>
          </a:bodyPr>
          <a:lstStyle/>
          <a:p>
            <a:endParaRPr lang="th-TH" sz="3200" dirty="0" smtClean="0"/>
          </a:p>
          <a:p>
            <a:endParaRPr lang="th-TH" sz="3200" dirty="0"/>
          </a:p>
          <a:p>
            <a:endParaRPr lang="th-TH" sz="3200" dirty="0" smtClean="0"/>
          </a:p>
          <a:p>
            <a:endParaRPr lang="th-TH" sz="3200" dirty="0"/>
          </a:p>
          <a:p>
            <a:r>
              <a:rPr lang="th-TH" sz="3600" dirty="0" smtClean="0">
                <a:latin typeface="Angsana New" pitchFamily="18" charset="-34"/>
              </a:rPr>
              <a:t>บังคับสุนัขในท่ายืน</a:t>
            </a:r>
          </a:p>
          <a:p>
            <a:pPr lvl="1"/>
            <a:r>
              <a:rPr lang="th-TH" sz="3200" dirty="0">
                <a:latin typeface="Angsana New" pitchFamily="18" charset="-34"/>
              </a:rPr>
              <a:t>ใช้แขนโอบรอบใต้คอสุนัขยึดหัวของสุนัขให้แนบชิดผู้จับ</a:t>
            </a:r>
            <a:r>
              <a:rPr lang="th-TH" sz="3200" dirty="0" smtClean="0">
                <a:latin typeface="Angsana New" pitchFamily="18" charset="-34"/>
              </a:rPr>
              <a:t>บังคับ แขน</a:t>
            </a:r>
            <a:r>
              <a:rPr lang="th-TH" sz="3200" dirty="0">
                <a:latin typeface="Angsana New" pitchFamily="18" charset="-34"/>
              </a:rPr>
              <a:t>อีกข้าง</a:t>
            </a:r>
            <a:r>
              <a:rPr lang="th-TH" sz="3200" dirty="0" smtClean="0">
                <a:latin typeface="Angsana New" pitchFamily="18" charset="-34"/>
              </a:rPr>
              <a:t>หนึ่งช้อนใต้</a:t>
            </a:r>
            <a:r>
              <a:rPr lang="th-TH" sz="3200" dirty="0">
                <a:latin typeface="Angsana New" pitchFamily="18" charset="-34"/>
              </a:rPr>
              <a:t>ท้องสุนัขเพื่อป้องกันไม่ให้สุนัขนั่งหรือนอน</a:t>
            </a:r>
            <a:r>
              <a:rPr lang="th-TH" sz="3200" dirty="0" smtClean="0">
                <a:latin typeface="Angsana New" pitchFamily="18" charset="-34"/>
              </a:rPr>
              <a:t>ลง </a:t>
            </a:r>
            <a:r>
              <a:rPr lang="th-TH" sz="3200" dirty="0">
                <a:latin typeface="Angsana New" pitchFamily="18" charset="-34"/>
              </a:rPr>
              <a:t>พยายามดึงสุนัขให้ใกล้กับร่างกายเพื่อช่วยลดการเคลื่อนตัวของสุนัข</a:t>
            </a:r>
            <a:endParaRPr lang="th-TH" sz="32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8640"/>
            <a:ext cx="3617484" cy="6892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543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th-TH" dirty="0" smtClean="0"/>
          </a:p>
          <a:p>
            <a:endParaRPr lang="th-TH" dirty="0"/>
          </a:p>
          <a:p>
            <a:endParaRPr lang="th-TH" dirty="0" smtClean="0"/>
          </a:p>
          <a:p>
            <a:endParaRPr lang="th-TH" dirty="0"/>
          </a:p>
          <a:p>
            <a:endParaRPr lang="th-TH" dirty="0" smtClean="0"/>
          </a:p>
          <a:p>
            <a:r>
              <a:rPr lang="th-TH" sz="4000" dirty="0" smtClean="0"/>
              <a:t>บังคับสุนัขท่านอน</a:t>
            </a:r>
          </a:p>
          <a:p>
            <a:pPr lvl="1"/>
            <a:r>
              <a:rPr lang="th-TH" sz="3600" dirty="0" smtClean="0">
                <a:latin typeface="Angsana New" panose="02020603050405020304" pitchFamily="18" charset="-34"/>
              </a:rPr>
              <a:t>ขา</a:t>
            </a:r>
            <a:r>
              <a:rPr lang="th-TH" sz="3600" dirty="0">
                <a:latin typeface="Angsana New" panose="02020603050405020304" pitchFamily="18" charset="-34"/>
              </a:rPr>
              <a:t>ทั้ง 4 ข้าง ชี้ออกนอกตัวผู้จับบังคับ ใช้แขนทั้ง 2 ข้างในการกด ควบคุมการเคลื่อนไหวของสุนัข</a:t>
            </a:r>
            <a:endParaRPr lang="th-TH" sz="3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6632"/>
            <a:ext cx="3576861" cy="662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68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488832" cy="1143000"/>
          </a:xfrm>
          <a:solidFill>
            <a:srgbClr val="CCECFF"/>
          </a:solidFill>
        </p:spPr>
        <p:txBody>
          <a:bodyPr anchor="ctr">
            <a:normAutofit/>
          </a:bodyPr>
          <a:lstStyle/>
          <a:p>
            <a:pPr algn="ctr"/>
            <a:r>
              <a:rPr lang="th-TH" sz="4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การบังคับสุนัขเพื่อฉีดวัคซีน</a:t>
            </a:r>
            <a:endParaRPr lang="th-TH" sz="4800" dirty="0">
              <a:solidFill>
                <a:schemeClr val="tx1"/>
              </a:solidFill>
            </a:endParaRP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1"/>
          </p:nvPr>
        </p:nvSpPr>
        <p:spPr>
          <a:xfrm>
            <a:off x="323528" y="1628800"/>
            <a:ext cx="8352928" cy="5040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3600" b="1" u="sng" dirty="0" smtClean="0">
                <a:latin typeface="TH SarabunPSK" pitchFamily="34" charset="-34"/>
                <a:cs typeface="TH SarabunPSK" pitchFamily="34" charset="-34"/>
              </a:rPr>
              <a:t>สุนัขขนาดเล็ก</a:t>
            </a:r>
            <a:r>
              <a:rPr lang="th-TH" sz="3600" dirty="0" smtClean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marL="0" indent="0">
              <a:buNone/>
            </a:pPr>
            <a:endParaRPr lang="th-TH" sz="3600" b="1" u="sng" dirty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endParaRPr lang="th-TH" sz="3600" b="1" u="sng" dirty="0" smtClean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endParaRPr lang="th-TH" sz="3600" b="1" u="sng" dirty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endParaRPr lang="th-TH" sz="3600" b="1" u="sng" dirty="0" smtClean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endParaRPr lang="th-TH" sz="3600" b="1" u="sng" dirty="0" smtClean="0">
              <a:latin typeface="TH SarabunPSK" pitchFamily="34" charset="-34"/>
              <a:cs typeface="TH SarabunPSK" pitchFamily="34" charset="-34"/>
            </a:endParaRPr>
          </a:p>
          <a:p>
            <a:pPr marL="0" indent="0" algn="ctr">
              <a:buNone/>
            </a:pP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ใช้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มือข้างหนึ่ง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สอดใต้คอ</a:t>
            </a:r>
            <a:r>
              <a:rPr lang="th-TH" sz="3200" dirty="0" err="1" smtClean="0">
                <a:latin typeface="TH SarabunPSK" pitchFamily="34" charset="-34"/>
                <a:cs typeface="TH SarabunPSK" pitchFamily="34" charset="-34"/>
              </a:rPr>
              <a:t>ล็อค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หน้าไว้ มือ</a:t>
            </a:r>
            <a:r>
              <a:rPr lang="th-TH" sz="3200" dirty="0">
                <a:latin typeface="TH SarabunPSK" pitchFamily="34" charset="-34"/>
                <a:cs typeface="TH SarabunPSK" pitchFamily="34" charset="-34"/>
              </a:rPr>
              <a:t>อีกข้างหนึ่งโอบรอบขาหลังและสะโพก เพื่อไม่ให้สุนัขบิดตัวหรือ</a:t>
            </a:r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ถีบ</a:t>
            </a:r>
            <a:endParaRPr lang="th-TH" sz="2400" dirty="0" smtClean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endParaRPr lang="th-TH" sz="3600" dirty="0" smtClean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 descr="C:\Users\User\Downloads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4" y="1947863"/>
            <a:ext cx="4324697" cy="320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01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488832" cy="1143000"/>
          </a:xfrm>
          <a:solidFill>
            <a:srgbClr val="CCECFF"/>
          </a:solidFill>
        </p:spPr>
        <p:txBody>
          <a:bodyPr anchor="ctr">
            <a:normAutofit/>
          </a:bodyPr>
          <a:lstStyle/>
          <a:p>
            <a:pPr algn="ctr"/>
            <a:r>
              <a:rPr lang="th-TH" sz="4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การบังคับแมวเพื่อฉีดวัคซีน</a:t>
            </a:r>
            <a:endParaRPr lang="th-TH" sz="4800" dirty="0">
              <a:solidFill>
                <a:schemeClr val="tx1"/>
              </a:solidFill>
            </a:endParaRP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1"/>
          </p:nvPr>
        </p:nvSpPr>
        <p:spPr>
          <a:xfrm>
            <a:off x="587265" y="4437112"/>
            <a:ext cx="8064896" cy="22322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ใช้มือข้างหนึ่งจับบริเวณหนังคอแมวระหว่างหูทั้ง 2 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ข้าง </a:t>
            </a:r>
          </a:p>
          <a:p>
            <a:pPr marL="0" indent="0" algn="ctr">
              <a:buNone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มือ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อีกข้างหนึ่งจับยึด 2 ขาหลังของแมว 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ดึง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ให้แมวเหยียดตัว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ออก </a:t>
            </a:r>
          </a:p>
          <a:p>
            <a:pPr marL="0" indent="0" algn="ctr">
              <a:buNone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พยายาม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ให้แขนที่จับ 2 ขาหลัง กดแมวให้ติดกับ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พื้นเพื่อ       ลดการเคลื่อนไหว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ของ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แมว</a:t>
            </a:r>
            <a:endParaRPr lang="en-US" sz="36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8" name="Picture 4" descr="C:\Users\User\Documents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2016224" cy="277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ocuments\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28801"/>
            <a:ext cx="4568352" cy="261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95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/>
            <a:r>
              <a:rPr lang="th-TH" sz="4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โรคพิษสุนัขบ้า</a:t>
            </a:r>
            <a:endParaRPr lang="th-TH" sz="4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>
          <a:xfrm>
            <a:off x="539552" y="1447800"/>
            <a:ext cx="8147248" cy="4572000"/>
          </a:xfrm>
        </p:spPr>
        <p:txBody>
          <a:bodyPr>
            <a:norm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โดยทั่วไปเรียกว่า “โรคกลัวน้ำ” หรือ หมาบ้า , </a:t>
            </a:r>
            <a:r>
              <a:rPr lang="th-TH" sz="3600" b="1" dirty="0" err="1" smtClean="0">
                <a:latin typeface="TH SarabunPSK" pitchFamily="34" charset="-34"/>
                <a:cs typeface="TH SarabunPSK" pitchFamily="34" charset="-34"/>
              </a:rPr>
              <a:t>หมาว้อ</a:t>
            </a:r>
            <a:endParaRPr lang="th-TH" sz="3600" b="1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เป็นโรคติดเชื้อของระบบประสาท </a:t>
            </a:r>
          </a:p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พบในสัตว์เลี้ยงลูกด้วยนมทุกชนิด ทั้งในสัตว์เลี้ยงและสัตว์ป่า สามารถติดต่อมาสู่คนได้</a:t>
            </a:r>
          </a:p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สัตว์พาหะนำโรคที่สำคัญคือ สุนัขและแมว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725144"/>
            <a:ext cx="424847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27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1" name="Picture 3" descr="C:\Users\User\Documents\ฉีดแมว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280919" cy="579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74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488832" cy="1143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th-TH" sz="4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ข้อควรทราบก่อนฉีดวัคซีน</a:t>
            </a:r>
            <a:endParaRPr lang="th-TH" sz="4800" dirty="0"/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1"/>
          </p:nvPr>
        </p:nvSpPr>
        <p:spPr>
          <a:xfrm>
            <a:off x="539552" y="1628800"/>
            <a:ext cx="8136904" cy="4896544"/>
          </a:xfrm>
        </p:spPr>
        <p:txBody>
          <a:bodyPr>
            <a:noAutofit/>
          </a:bodyPr>
          <a:lstStyle/>
          <a:p>
            <a:pPr marL="722313" lvl="1" indent="-403225">
              <a:buAutoNum type="arabicPeriod"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สัตว์จะต้องมีสุขภาพแข็งแรง ไม่ป่วย มีการซักประวัติ  ก่อนฉีดทุกครั้ง </a:t>
            </a:r>
          </a:p>
          <a:p>
            <a:pPr marL="1050608" lvl="2" indent="-457200">
              <a:buFont typeface="Wingdings" pitchFamily="2" charset="2"/>
              <a:buChar char="v"/>
            </a:pP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อายุเท่าไหร่</a:t>
            </a:r>
          </a:p>
          <a:p>
            <a:pPr marL="1050608" lvl="2" indent="-457200">
              <a:buFont typeface="Wingdings" pitchFamily="2" charset="2"/>
              <a:buChar char="v"/>
            </a:pP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สัตว์มีอาการป่วยหรือไม่ </a:t>
            </a:r>
          </a:p>
          <a:p>
            <a:pPr marL="1050608" lvl="2" indent="-457200">
              <a:buFont typeface="Wingdings" pitchFamily="2" charset="2"/>
              <a:buChar char="v"/>
            </a:pP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ประวัติการฉีดวัคซีนที่ผ่านมา</a:t>
            </a:r>
          </a:p>
          <a:p>
            <a:pPr marL="593408" lvl="2" indent="0">
              <a:buNone/>
            </a:pPr>
            <a:endParaRPr lang="th-TH" sz="3600" b="1" u="sng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593408" lvl="2" indent="0">
              <a:buNone/>
            </a:pPr>
            <a:r>
              <a:rPr lang="th-TH" sz="3600" b="1" u="sng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วัคซีนใช้ป้องกันโรค ไม่ใช่ยาที่ใช้รักษาเมื่อเป็นโรคแล้ว</a:t>
            </a:r>
            <a:r>
              <a:rPr lang="th-TH" sz="3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!!!</a:t>
            </a:r>
            <a:endParaRPr lang="th-TH" sz="3600" b="1" dirty="0" smtClean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  <a:p>
            <a:pPr marL="319088" lvl="1" indent="0">
              <a:buNone/>
            </a:pP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  <a:p>
            <a:pPr marL="722313" lvl="1" indent="-403225">
              <a:buAutoNum type="arabicPeriod"/>
            </a:pPr>
            <a:endParaRPr lang="th-TH" sz="3600" b="1" dirty="0" smtClean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6336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488832" cy="1143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th-TH" sz="4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ข้อควรทราบก่อนฉีดวัคซีน</a:t>
            </a:r>
            <a:endParaRPr lang="th-TH" sz="4800" dirty="0"/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1"/>
          </p:nvPr>
        </p:nvSpPr>
        <p:spPr>
          <a:xfrm>
            <a:off x="395536" y="1628800"/>
            <a:ext cx="8496944" cy="4536504"/>
          </a:xfrm>
        </p:spPr>
        <p:txBody>
          <a:bodyPr>
            <a:noAutofit/>
          </a:bodyPr>
          <a:lstStyle/>
          <a:p>
            <a:pPr marL="319088" lvl="1" indent="0">
              <a:buNone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2. ศึกษา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รายละเอียด, สภาพของวัคซีนก่อนใช้ </a:t>
            </a:r>
          </a:p>
          <a:p>
            <a:pPr marL="1050608" lvl="2" indent="-457200">
              <a:buFont typeface="Wingdings" pitchFamily="2" charset="2"/>
              <a:buChar char="v"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วันหมดอายุ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?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  <a:p>
            <a:pPr marL="1050608" lvl="2" indent="-457200">
              <a:buFont typeface="Wingdings" pitchFamily="2" charset="2"/>
              <a:buChar char="v"/>
            </a:pPr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สีเปลี่ยน มีตะกอน เสื่อมสภาพ หรือไม่</a:t>
            </a:r>
            <a:endParaRPr lang="th-TH" sz="3600" b="1" dirty="0" smtClean="0">
              <a:latin typeface="TH SarabunPSK" pitchFamily="34" charset="-34"/>
              <a:cs typeface="TH SarabunPSK" pitchFamily="34" charset="-34"/>
            </a:endParaRPr>
          </a:p>
          <a:p>
            <a:pPr marL="319088" lvl="1" indent="0">
              <a:buNone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3. อย่าใช้วัคซีนที่ถูกความร้อนและแสงแดด</a:t>
            </a:r>
          </a:p>
          <a:p>
            <a:pPr marL="319088" lvl="1" indent="0">
              <a:buNone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4. ใช้วัคซีนตามคำแนะนำของ</a:t>
            </a:r>
            <a:r>
              <a:rPr lang="th-TH" sz="3600" b="1" dirty="0" err="1" smtClean="0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แพทย์ </a:t>
            </a:r>
          </a:p>
          <a:p>
            <a:pPr marL="319088" lvl="1" indent="0">
              <a:buNone/>
            </a:pPr>
            <a:endParaRPr lang="th-TH" sz="1100" dirty="0" smtClean="0">
              <a:latin typeface="TH SarabunPSK" pitchFamily="34" charset="-34"/>
              <a:cs typeface="TH SarabunPSK" pitchFamily="34" charset="-34"/>
            </a:endParaRPr>
          </a:p>
          <a:p>
            <a:pPr marL="176213" lvl="1" indent="0">
              <a:buNone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หากมีข้อสงสัยสามารถสอบถามได้ที่สำนักงานปศุสัตว์ที่อยู่ใกล้บ้าน หรือสำนักงานปศุสัตว์จังหวัด โทร 045-612779 </a:t>
            </a:r>
          </a:p>
          <a:p>
            <a:pPr marL="319088" lvl="1" indent="0">
              <a:buNone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916832"/>
            <a:ext cx="1884040" cy="2826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2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488832" cy="1143000"/>
          </a:xfrm>
          <a:solidFill>
            <a:srgbClr val="CCECFF"/>
          </a:solidFill>
        </p:spPr>
        <p:txBody>
          <a:bodyPr anchor="ctr">
            <a:normAutofit fontScale="90000"/>
          </a:bodyPr>
          <a:lstStyle/>
          <a:p>
            <a:pPr algn="ctr"/>
            <a:r>
              <a:rPr lang="th-TH" sz="4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โปรแกรมการฉีดวัคซีนป้องกันโรคพิษสุนัขบ้า</a:t>
            </a:r>
            <a:endParaRPr lang="th-TH" sz="4800" dirty="0"/>
          </a:p>
        </p:txBody>
      </p:sp>
      <p:graphicFrame>
        <p:nvGraphicFramePr>
          <p:cNvPr id="5" name="ตัวแทนเนื้อหา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967721166"/>
              </p:ext>
            </p:extLst>
          </p:nvPr>
        </p:nvGraphicFramePr>
        <p:xfrm>
          <a:off x="251520" y="1772816"/>
          <a:ext cx="8564488" cy="1800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6184"/>
                <a:gridCol w="2304256"/>
                <a:gridCol w="2736304"/>
                <a:gridCol w="1867744"/>
              </a:tblGrid>
              <a:tr h="1166796">
                <a:tc>
                  <a:txBody>
                    <a:bodyPr/>
                    <a:lstStyle/>
                    <a:p>
                      <a:endParaRPr lang="th-TH" sz="32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u="sng" dirty="0" smtClean="0">
                          <a:latin typeface="Angsana New" pitchFamily="18" charset="-34"/>
                          <a:cs typeface="Angsana New" pitchFamily="18" charset="-34"/>
                        </a:rPr>
                        <a:t>ลูก</a:t>
                      </a:r>
                      <a:r>
                        <a:rPr lang="th-TH" sz="3200" dirty="0" smtClean="0">
                          <a:latin typeface="Angsana New" pitchFamily="18" charset="-34"/>
                          <a:cs typeface="Angsana New" pitchFamily="18" charset="-34"/>
                        </a:rPr>
                        <a:t>สุนัขหรือแมวเริ่มต้นการฉีดที่อายุ</a:t>
                      </a:r>
                      <a:endParaRPr lang="th-TH" sz="32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 smtClean="0">
                          <a:latin typeface="Angsana New" pitchFamily="18" charset="-34"/>
                          <a:cs typeface="Angsana New" pitchFamily="18" charset="-34"/>
                        </a:rPr>
                        <a:t>สุนัขหรือแมว</a:t>
                      </a:r>
                      <a:r>
                        <a:rPr lang="th-TH" sz="3200" u="sng" dirty="0" smtClean="0">
                          <a:latin typeface="Angsana New" pitchFamily="18" charset="-34"/>
                          <a:cs typeface="Angsana New" pitchFamily="18" charset="-34"/>
                        </a:rPr>
                        <a:t>โตเต็มวัย</a:t>
                      </a:r>
                      <a:r>
                        <a:rPr lang="th-TH" sz="3200" dirty="0" smtClean="0">
                          <a:latin typeface="Angsana New" pitchFamily="18" charset="-34"/>
                          <a:cs typeface="Angsana New" pitchFamily="18" charset="-34"/>
                        </a:rPr>
                        <a:t>เริ่มต้นการฉีดที่อายุ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 smtClean="0">
                          <a:latin typeface="Angsana New" pitchFamily="18" charset="-34"/>
                          <a:cs typeface="Angsana New" pitchFamily="18" charset="-34"/>
                        </a:rPr>
                        <a:t>กระตุ้นซ้ำหลังฉีดครั้งแรก</a:t>
                      </a:r>
                      <a:endParaRPr lang="th-TH" sz="32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  <a:tr h="633404">
                <a:tc>
                  <a:txBody>
                    <a:bodyPr/>
                    <a:lstStyle/>
                    <a:p>
                      <a:r>
                        <a:rPr lang="th-TH" sz="3200" dirty="0" smtClean="0">
                          <a:latin typeface="Angsana New" pitchFamily="18" charset="-34"/>
                          <a:cs typeface="Angsana New" pitchFamily="18" charset="-34"/>
                        </a:rPr>
                        <a:t>สุนัขและแมว</a:t>
                      </a:r>
                      <a:endParaRPr lang="th-TH" sz="32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 smtClean="0">
                          <a:latin typeface="Angsana New" pitchFamily="18" charset="-34"/>
                          <a:cs typeface="Angsana New" pitchFamily="18" charset="-34"/>
                        </a:rPr>
                        <a:t>3 เดือน</a:t>
                      </a:r>
                      <a:endParaRPr lang="th-TH" sz="32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 smtClean="0">
                          <a:latin typeface="Angsana New" pitchFamily="18" charset="-34"/>
                          <a:cs typeface="Angsana New" pitchFamily="18" charset="-34"/>
                        </a:rPr>
                        <a:t>ฉีดได้ทันที</a:t>
                      </a:r>
                      <a:endParaRPr lang="th-TH" sz="32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 smtClean="0">
                          <a:latin typeface="Angsana New" pitchFamily="18" charset="-34"/>
                          <a:cs typeface="Angsana New" pitchFamily="18" charset="-34"/>
                        </a:rPr>
                        <a:t>1 เดือน</a:t>
                      </a:r>
                      <a:endParaRPr lang="th-TH" sz="32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7544" y="3800688"/>
            <a:ext cx="80656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th-TH" sz="3200" dirty="0" smtClean="0"/>
              <a:t>ทั้งสุนัขและแมว กระตุ้นวัคซีนซ้ำปีละ 1 ครั้ง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th-TH" sz="3200" dirty="0" smtClean="0"/>
              <a:t>กรณีลูกสุนัขหรือลูกแมวที่เกิดจากแม่ที่ไม่เคยฉีดวัคซีนเลย สามารถเริ่มฉีดวัคซีนได้ที่อายุ 2 เดือน แล้วฉีดกระตุ้นซ้ำอีก 1 เดือนต่อมา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301208"/>
            <a:ext cx="2088950" cy="145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054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488832" cy="1143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th-TH" sz="4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วิธีการฉีดวัคซีน</a:t>
            </a:r>
            <a:endParaRPr lang="th-TH" sz="4800" dirty="0"/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1"/>
          </p:nvPr>
        </p:nvSpPr>
        <p:spPr>
          <a:xfrm>
            <a:off x="323528" y="1628800"/>
            <a:ext cx="8352928" cy="4464496"/>
          </a:xfrm>
        </p:spPr>
        <p:txBody>
          <a:bodyPr>
            <a:noAutofit/>
          </a:bodyPr>
          <a:lstStyle/>
          <a:p>
            <a:pPr marL="722313" lvl="1" indent="-403225">
              <a:buAutoNum type="arabicPeriod"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ใช้มือข้างที่ถนัดถือกระบอกฉีดยา  </a:t>
            </a:r>
          </a:p>
          <a:p>
            <a:pPr marL="722313" lvl="1" indent="-403225">
              <a:buAutoNum type="arabicPeriod"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เช็ด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ผิวหนังบริเวณที่จะฉีดด้วยสำลีชุบ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แอลกอฮอล์ 70%</a:t>
            </a:r>
          </a:p>
          <a:p>
            <a:pPr marL="722313" lvl="1" indent="-403225">
              <a:buAutoNum type="arabicPeriod"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ดึงผิวหนังขึ้นมาเพื่อให้ใต้ผิวหนังเกิดโพรง</a:t>
            </a:r>
          </a:p>
          <a:p>
            <a:pPr marL="722313" lvl="1" indent="-403225">
              <a:buAutoNum type="arabicPeriod"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แทงเข็มฉีดยา หลังฉีดเสร็จควรนวดบริเวณที่ฉีดเพื่อให้วัคซีนกระจายตัวและ</a:t>
            </a:r>
            <a:r>
              <a:rPr lang="th-TH" sz="3600" b="1" smtClean="0">
                <a:latin typeface="TH SarabunPSK" pitchFamily="34" charset="-34"/>
                <a:cs typeface="TH SarabunPSK" pitchFamily="34" charset="-34"/>
              </a:rPr>
              <a:t>ดูดซึมได้ดี</a:t>
            </a:r>
            <a:endParaRPr lang="th-TH" sz="36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49080"/>
            <a:ext cx="376509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18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488832" cy="1143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th-TH" sz="4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การปฏิบัติหลังใช้วัคซีน</a:t>
            </a:r>
            <a:endParaRPr lang="th-TH" sz="4800" dirty="0"/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1"/>
          </p:nvPr>
        </p:nvSpPr>
        <p:spPr>
          <a:xfrm>
            <a:off x="467544" y="1628800"/>
            <a:ext cx="7992888" cy="4464496"/>
          </a:xfrm>
        </p:spPr>
        <p:txBody>
          <a:bodyPr>
            <a:noAutofit/>
          </a:bodyPr>
          <a:lstStyle/>
          <a:p>
            <a:pPr marL="722313" lvl="1" indent="-403225">
              <a:buFont typeface="Wingdings" pitchFamily="2" charset="2"/>
              <a:buChar char="Ø"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ล้างมือให้สะอาดหลังทำวัคซีน</a:t>
            </a:r>
          </a:p>
          <a:p>
            <a:pPr marL="722313" lvl="1" indent="-403225">
              <a:buFont typeface="Wingdings" pitchFamily="2" charset="2"/>
              <a:buChar char="Ø"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นำเข็มและกระบอกฉีดยาไปเผาหรือแช่น้ำยาฆ่าเชื้อ   ก่อนนำไปทิ้ง</a:t>
            </a:r>
          </a:p>
          <a:p>
            <a:pPr marL="722313" lvl="1" indent="-403225">
              <a:buFont typeface="Wingdings" pitchFamily="2" charset="2"/>
              <a:buChar char="Ø"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สัตว์บางตัวอาจมีการแพ้วัคซีน ควรสังเกตอาการหลังฉีดประมาณ 1 ชม. หากมีอาการแพ้ควรรีบนำสัตว์ไปพบ </a:t>
            </a:r>
            <a:r>
              <a:rPr lang="th-TH" sz="3600" b="1" dirty="0" err="1" smtClean="0">
                <a:latin typeface="TH SarabunPSK" pitchFamily="34" charset="-34"/>
                <a:cs typeface="TH SarabunPSK" pitchFamily="34" charset="-34"/>
              </a:rPr>
              <a:t>สัตว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แพทย์</a:t>
            </a:r>
          </a:p>
          <a:p>
            <a:pPr marL="319088" lvl="1" indent="0">
              <a:buNone/>
            </a:pPr>
            <a:endParaRPr lang="th-TH" sz="36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519845"/>
            <a:ext cx="3600400" cy="2221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168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683344"/>
            <a:ext cx="3600400" cy="3734675"/>
          </a:xfrm>
          <a:prstGeom prst="rect">
            <a:avLst/>
          </a:prstGeom>
        </p:spPr>
      </p:pic>
      <p:sp>
        <p:nvSpPr>
          <p:cNvPr id="7" name="กล่องข้อความ 6"/>
          <p:cNvSpPr txBox="1"/>
          <p:nvPr/>
        </p:nvSpPr>
        <p:spPr>
          <a:xfrm>
            <a:off x="1484214" y="5159060"/>
            <a:ext cx="5743523" cy="707886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แยกเข็มฉีดยาทิ้ง ไม่รวมกับขยะทั่วไป</a:t>
            </a:r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83344"/>
            <a:ext cx="2927970" cy="3908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42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026" name="Picture 2" descr="C:\Users\User\AppData\Local\Temp\46985259_661829430879427_8155139229966401536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824536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8640"/>
            <a:ext cx="4536504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17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44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53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FF99"/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th-TH" sz="4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สาเหตุและการติดต่อ</a:t>
            </a:r>
            <a:endParaRPr lang="th-TH" sz="4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>
          <a:xfrm>
            <a:off x="467544" y="1700808"/>
            <a:ext cx="8219256" cy="4318992"/>
          </a:xfrm>
        </p:spPr>
        <p:txBody>
          <a:bodyPr>
            <a:normAutofit/>
          </a:bodyPr>
          <a:lstStyle/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เกิด</a:t>
            </a:r>
            <a:r>
              <a:rPr lang="th-TH" sz="3600" b="1" dirty="0" err="1" smtClean="0">
                <a:latin typeface="TH SarabunPSK" pitchFamily="34" charset="-34"/>
                <a:cs typeface="TH SarabunPSK" pitchFamily="34" charset="-34"/>
              </a:rPr>
              <a:t>จากเรบีส์ไวรัส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rabies virus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) </a:t>
            </a:r>
          </a:p>
          <a:p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ติดต่อจากสัตว์ป่วยที่มีเชื้อ</a:t>
            </a:r>
            <a:r>
              <a:rPr lang="th-TH" sz="3600" b="1" dirty="0" err="1" smtClean="0">
                <a:latin typeface="TH SarabunPSK" pitchFamily="34" charset="-34"/>
                <a:cs typeface="TH SarabunPSK" pitchFamily="34" charset="-34"/>
              </a:rPr>
              <a:t>ไวรัส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ไปสู่สัตว์อื่นๆโดยผ่านทาง</a:t>
            </a:r>
            <a:r>
              <a:rPr lang="th-TH" sz="3600" b="1" u="sng" dirty="0" smtClean="0">
                <a:latin typeface="TH SarabunPSK" pitchFamily="34" charset="-34"/>
                <a:cs typeface="TH SarabunPSK" pitchFamily="34" charset="-34"/>
              </a:rPr>
              <a:t>น้ำลาย</a:t>
            </a:r>
            <a:endParaRPr lang="th-TH" sz="3600" b="1" dirty="0" smtClean="0">
              <a:latin typeface="TH SarabunPSK" pitchFamily="34" charset="-34"/>
              <a:cs typeface="TH SarabunPSK" pitchFamily="34" charset="-34"/>
            </a:endParaRPr>
          </a:p>
          <a:p>
            <a:pPr lvl="1">
              <a:buFont typeface="Wingdings" pitchFamily="2" charset="2"/>
              <a:buChar char="v"/>
            </a:pPr>
            <a:r>
              <a:rPr lang="th-TH" sz="3400" b="1" dirty="0" smtClean="0">
                <a:latin typeface="TH SarabunPSK" pitchFamily="34" charset="-34"/>
                <a:cs typeface="TH SarabunPSK" pitchFamily="34" charset="-34"/>
              </a:rPr>
              <a:t> การกัด</a:t>
            </a:r>
          </a:p>
          <a:p>
            <a:pPr lvl="1">
              <a:buFont typeface="Wingdings" pitchFamily="2" charset="2"/>
              <a:buChar char="v"/>
            </a:pPr>
            <a:r>
              <a:rPr lang="th-TH" sz="3400" b="1" dirty="0" smtClean="0">
                <a:latin typeface="TH SarabunPSK" pitchFamily="34" charset="-34"/>
                <a:cs typeface="TH SarabunPSK" pitchFamily="34" charset="-34"/>
              </a:rPr>
              <a:t> การข่วน</a:t>
            </a:r>
          </a:p>
          <a:p>
            <a:pPr lvl="1">
              <a:buFont typeface="Wingdings" pitchFamily="2" charset="2"/>
              <a:buChar char="v"/>
            </a:pPr>
            <a:r>
              <a:rPr lang="th-TH" sz="3400" b="1" dirty="0" smtClean="0">
                <a:latin typeface="TH SarabunPSK" pitchFamily="34" charset="-34"/>
                <a:cs typeface="TH SarabunPSK" pitchFamily="34" charset="-34"/>
              </a:rPr>
              <a:t> การเลีย</a:t>
            </a:r>
            <a:endParaRPr lang="th-TH" sz="34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7" y="3284984"/>
            <a:ext cx="2219325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502" y="5167901"/>
            <a:ext cx="2185987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87465"/>
            <a:ext cx="2114550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42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642194"/>
          </a:xfrm>
        </p:spPr>
        <p:txBody>
          <a:bodyPr>
            <a:normAutofit/>
          </a:bodyPr>
          <a:lstStyle/>
          <a:p>
            <a:pPr algn="ctr"/>
            <a:r>
              <a:rPr lang="th-TH" sz="66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ขอบคุณครับ</a:t>
            </a:r>
            <a:endParaRPr lang="th-TH" sz="66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04864"/>
            <a:ext cx="4181745" cy="3626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0" t="35990" r="-483" b="25363"/>
          <a:stretch/>
        </p:blipFill>
        <p:spPr>
          <a:xfrm>
            <a:off x="6757733" y="204515"/>
            <a:ext cx="1929067" cy="131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0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3461736" cy="222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64705"/>
            <a:ext cx="3600400" cy="2225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47675"/>
            <a:ext cx="360040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522" y="3447675"/>
            <a:ext cx="3604926" cy="273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656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 anchor="ctr">
            <a:normAutofit/>
          </a:bodyPr>
          <a:lstStyle/>
          <a:p>
            <a:pPr algn="ctr"/>
            <a:r>
              <a:rPr lang="th-TH" sz="4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ระยะฟักตัวของโรคพิษสุนัขบ้าในสัตว์</a:t>
            </a:r>
            <a:endParaRPr lang="th-TH" sz="48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>
          <a:xfrm>
            <a:off x="539552" y="1916832"/>
            <a:ext cx="8147248" cy="4102968"/>
          </a:xfrm>
        </p:spPr>
        <p:txBody>
          <a:bodyPr>
            <a:normAutofit/>
          </a:bodyPr>
          <a:lstStyle/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นับตั้งแต่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เชื้อ</a:t>
            </a:r>
            <a:r>
              <a:rPr lang="th-TH" sz="3600" b="1" dirty="0" err="1" smtClean="0">
                <a:latin typeface="TH SarabunPSK" pitchFamily="34" charset="-34"/>
                <a:cs typeface="TH SarabunPSK" pitchFamily="34" charset="-34"/>
              </a:rPr>
              <a:t>ไวรัส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เข้าสู่ร่างกาย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จนแสดงอาการ พบ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ได้นานถึง 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GB" sz="3600" b="1" dirty="0" smtClean="0">
                <a:latin typeface="TH SarabunPSK" pitchFamily="34" charset="-34"/>
                <a:cs typeface="TH SarabunPSK" pitchFamily="34" charset="-34"/>
              </a:rPr>
              <a:t>6 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เดือน ซึ่งจะแตกต่างกันไปตามชนิดสัตว์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ounded Rectangle 13"/>
          <p:cNvSpPr/>
          <p:nvPr/>
        </p:nvSpPr>
        <p:spPr>
          <a:xfrm>
            <a:off x="304800" y="3356992"/>
            <a:ext cx="8011616" cy="28803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3056"/>
            <a:ext cx="1872208" cy="191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27784" y="3789040"/>
            <a:ext cx="54726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sz="3600" b="1" u="sng" dirty="0">
                <a:latin typeface="TH SarabunPSK" pitchFamily="34" charset="-34"/>
                <a:cs typeface="TH SarabunPSK" pitchFamily="34" charset="-34"/>
              </a:rPr>
              <a:t>สุนัข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ระยะฟักตัวประมาณ 3-8 สัปดาห์ อาจจะอยู่ระหว่าง 10 วันถึง 6 เดือน</a:t>
            </a:r>
          </a:p>
          <a:p>
            <a:endParaRPr lang="th-TH" sz="3600" b="1" dirty="0"/>
          </a:p>
        </p:txBody>
      </p:sp>
    </p:spTree>
    <p:extLst>
      <p:ext uri="{BB962C8B-B14F-4D97-AF65-F5344CB8AC3E}">
        <p14:creationId xmlns:p14="http://schemas.microsoft.com/office/powerpoint/2010/main" val="342836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Rounded Rectangle 13"/>
          <p:cNvSpPr/>
          <p:nvPr/>
        </p:nvSpPr>
        <p:spPr>
          <a:xfrm>
            <a:off x="277894" y="188640"/>
            <a:ext cx="8542578" cy="28803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7" name="Rounded Rectangle 13"/>
          <p:cNvSpPr/>
          <p:nvPr/>
        </p:nvSpPr>
        <p:spPr>
          <a:xfrm>
            <a:off x="304800" y="3356992"/>
            <a:ext cx="8515672" cy="28803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180020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15816" y="836712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sz="3600" b="1" u="sng" dirty="0">
                <a:latin typeface="TH SarabunPSK" pitchFamily="34" charset="-34"/>
                <a:cs typeface="TH SarabunPSK" pitchFamily="34" charset="-34"/>
              </a:rPr>
              <a:t>แมว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ระยะฟักตัวประมาณ 4 วันถึง 12 สัปดาห์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06" y="3815481"/>
            <a:ext cx="1908175" cy="1963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59832" y="4196987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sz="3600" b="1" u="sng" dirty="0">
                <a:latin typeface="TH SarabunPSK" pitchFamily="34" charset="-34"/>
                <a:cs typeface="TH SarabunPSK" pitchFamily="34" charset="-34"/>
              </a:rPr>
              <a:t>โค กระบือ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ระยะฟักตัวประมาณ 2-10 สัปดาห์</a:t>
            </a:r>
          </a:p>
        </p:txBody>
      </p:sp>
    </p:spTree>
    <p:extLst>
      <p:ext uri="{BB962C8B-B14F-4D97-AF65-F5344CB8AC3E}">
        <p14:creationId xmlns:p14="http://schemas.microsoft.com/office/powerpoint/2010/main" val="288787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Rounded Rectangle 13"/>
          <p:cNvSpPr/>
          <p:nvPr/>
        </p:nvSpPr>
        <p:spPr>
          <a:xfrm>
            <a:off x="277894" y="188640"/>
            <a:ext cx="8542578" cy="194421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5" name="Rounded Rectangle 13"/>
          <p:cNvSpPr/>
          <p:nvPr/>
        </p:nvSpPr>
        <p:spPr>
          <a:xfrm>
            <a:off x="296071" y="4653136"/>
            <a:ext cx="8542578" cy="201622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sp>
        <p:nvSpPr>
          <p:cNvPr id="6" name="Rounded Rectangle 13"/>
          <p:cNvSpPr/>
          <p:nvPr/>
        </p:nvSpPr>
        <p:spPr>
          <a:xfrm>
            <a:off x="296071" y="2348880"/>
            <a:ext cx="8542578" cy="20078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sz="180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0179"/>
            <a:ext cx="2225675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81275"/>
            <a:ext cx="1706563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865910"/>
            <a:ext cx="1963737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18786" y="2903678"/>
            <a:ext cx="46536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sz="3600" b="1" u="sng" dirty="0">
                <a:latin typeface="TH SarabunPSK" pitchFamily="34" charset="-34"/>
                <a:cs typeface="TH SarabunPSK" pitchFamily="34" charset="-34"/>
              </a:rPr>
              <a:t>แพะ แกะ</a:t>
            </a: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ระยะฟักตัวประมาณ 2-9 สัปดาห์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32656" y="5105652"/>
            <a:ext cx="4855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sz="3600" b="1" u="sng" dirty="0">
                <a:latin typeface="TH SarabunPSK" pitchFamily="34" charset="-34"/>
                <a:cs typeface="TH SarabunPSK" pitchFamily="34" charset="-34"/>
              </a:rPr>
              <a:t>ม้า ลา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ระยะฟักตัวประมาณ 3-12 สัปดาห์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91880" y="706966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sz="3600" b="1" u="sng" dirty="0">
                <a:latin typeface="TH SarabunPSK" pitchFamily="34" charset="-34"/>
                <a:cs typeface="TH SarabunPSK" pitchFamily="34" charset="-34"/>
              </a:rPr>
              <a:t>สุกร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th-TH" sz="3600" dirty="0">
                <a:latin typeface="TH SarabunPSK" pitchFamily="34" charset="-34"/>
                <a:cs typeface="TH SarabunPSK" pitchFamily="34" charset="-34"/>
              </a:rPr>
              <a:t>ระยะฟักตัวประมาณ 10 สัปดาห์</a:t>
            </a:r>
          </a:p>
        </p:txBody>
      </p:sp>
    </p:spTree>
    <p:extLst>
      <p:ext uri="{BB962C8B-B14F-4D97-AF65-F5344CB8AC3E}">
        <p14:creationId xmlns:p14="http://schemas.microsoft.com/office/powerpoint/2010/main" val="222528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 anchor="ctr">
            <a:normAutofit/>
          </a:bodyPr>
          <a:lstStyle/>
          <a:p>
            <a:pPr algn="ctr"/>
            <a:r>
              <a:rPr lang="th-TH" sz="48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ระยะฟักตัวของโรคพิษสุนัข</a:t>
            </a:r>
            <a:r>
              <a:rPr lang="th-TH" sz="48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บ้าในคน</a:t>
            </a:r>
            <a:endParaRPr lang="th-TH" sz="48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>
          <a:xfrm>
            <a:off x="3779913" y="1844824"/>
            <a:ext cx="5040559" cy="4174976"/>
          </a:xfrm>
        </p:spPr>
        <p:txBody>
          <a:bodyPr>
            <a:normAutofit/>
          </a:bodyPr>
          <a:lstStyle/>
          <a:p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ใช้เวลาตั้งแต่ 5 วัน – เป็นปี โดยขึ้นอยู่กับปัจจัยดังนี้</a:t>
            </a:r>
          </a:p>
          <a:p>
            <a:pPr marL="633413" lvl="1" indent="-314325">
              <a:buFont typeface="+mj-lt"/>
              <a:buAutoNum type="arabicPeriod"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ความรุนแรงของบาดแผล</a:t>
            </a:r>
          </a:p>
          <a:p>
            <a:pPr marL="633413" lvl="1" indent="-314325">
              <a:buFont typeface="+mj-lt"/>
              <a:buAutoNum type="arabicPeriod"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บริเวณที่ถูกกัด</a:t>
            </a:r>
          </a:p>
          <a:p>
            <a:pPr marL="633413" lvl="1" indent="-314325">
              <a:buFont typeface="+mj-lt"/>
              <a:buAutoNum type="arabicPeriod"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ระยะห่างของบาดแผลกับสมอง</a:t>
            </a:r>
          </a:p>
          <a:p>
            <a:pPr marL="633413" lvl="1" indent="-314325">
              <a:buFont typeface="+mj-lt"/>
              <a:buAutoNum type="arabicPeriod"/>
            </a:pP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เชื้อจากสัตว์ป่า</a:t>
            </a:r>
            <a:r>
              <a:rPr lang="th-TH" sz="32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3528393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8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เสมอภาค">
  <a:themeElements>
    <a:clrScheme name="เสมอภาค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เสมอภาค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เสมอภาค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2220</TotalTime>
  <Words>1592</Words>
  <Application>Microsoft Office PowerPoint</Application>
  <PresentationFormat>นำเสนอทางหน้าจอ (4:3)</PresentationFormat>
  <Paragraphs>183</Paragraphs>
  <Slides>40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40</vt:i4>
      </vt:variant>
    </vt:vector>
  </HeadingPairs>
  <TitlesOfParts>
    <vt:vector size="41" baseType="lpstr">
      <vt:lpstr>เสมอภาค</vt:lpstr>
      <vt:lpstr>การฝึกอบรมผู้ได้รับมอบหมายให้ทำการฉีดวัคซีนป้องกันโรคพิษสุนัขบ้า</vt:lpstr>
      <vt:lpstr>บทที่ 1 โรคพิษสุนัขบ้า</vt:lpstr>
      <vt:lpstr>โรคพิษสุนัขบ้า</vt:lpstr>
      <vt:lpstr>สาเหตุและการติดต่อ</vt:lpstr>
      <vt:lpstr>งานนำเสนอ PowerPoint</vt:lpstr>
      <vt:lpstr>ระยะฟักตัวของโรคพิษสุนัขบ้าในสัตว์</vt:lpstr>
      <vt:lpstr>งานนำเสนอ PowerPoint</vt:lpstr>
      <vt:lpstr>งานนำเสนอ PowerPoint</vt:lpstr>
      <vt:lpstr>ระยะฟักตัวของโรคพิษสุนัขบ้าในคน</vt:lpstr>
      <vt:lpstr>งานนำเสนอ PowerPoint</vt:lpstr>
      <vt:lpstr>อาการของโรคพิษสุนัขบ้า</vt:lpstr>
      <vt:lpstr>การรักษาโรคพิษสุนัขบ้า</vt:lpstr>
      <vt:lpstr>การปฏิบัติต่อสัตว์ที่สงสัยว่าถูกสัตว์ที่ติดโรคพิษสุนัขบ้ากัด</vt:lpstr>
      <vt:lpstr>กักสัตว์ไว้แล้วสัตว์ตาย ทำอย่างไร?</vt:lpstr>
      <vt:lpstr>การป้องกันโรคพิษสุนัขบ้า</vt:lpstr>
      <vt:lpstr>2 การฉีดวัคซีนป้องกันโรคพิษสุนัขบ้า</vt:lpstr>
      <vt:lpstr>การเก็บรักษาและการขนส่งวัคซีน</vt:lpstr>
      <vt:lpstr>การเก็บรักษาและการขนส่งวัคซีน</vt:lpstr>
      <vt:lpstr>การจัดเรียงวัคซีนลงในกระติก/ หีบเย็น</vt:lpstr>
      <vt:lpstr>หากไม่มีไอซ์แพ็ค ทำอย่างไร ?</vt:lpstr>
      <vt:lpstr>การเก็บรักษาและการขนส่งวัคซีน</vt:lpstr>
      <vt:lpstr>ข้อควรคำนึงก่อนการฉีดวัคซีนให้กับสัตว์</vt:lpstr>
      <vt:lpstr>การบังคับสุนัขเพื่อฉีดวัคซีน</vt:lpstr>
      <vt:lpstr>การบังคับสุนัขเพื่อฉีดวัคซีน</vt:lpstr>
      <vt:lpstr>งานนำเสนอ PowerPoint</vt:lpstr>
      <vt:lpstr>งานนำเสนอ PowerPoint</vt:lpstr>
      <vt:lpstr>งานนำเสนอ PowerPoint</vt:lpstr>
      <vt:lpstr>การบังคับสุนัขเพื่อฉีดวัคซีน</vt:lpstr>
      <vt:lpstr>การบังคับแมวเพื่อฉีดวัคซีน</vt:lpstr>
      <vt:lpstr>งานนำเสนอ PowerPoint</vt:lpstr>
      <vt:lpstr>ข้อควรทราบก่อนฉีดวัคซีน</vt:lpstr>
      <vt:lpstr>ข้อควรทราบก่อนฉีดวัคซีน</vt:lpstr>
      <vt:lpstr>โปรแกรมการฉีดวัคซีนป้องกันโรคพิษสุนัขบ้า</vt:lpstr>
      <vt:lpstr>วิธีการฉีดวัคซีน</vt:lpstr>
      <vt:lpstr>การปฏิบัติหลังใช้วัคซีน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ขอบคุณครับ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การฝึกอบรมผู้ได้รับมอบหมายให้ทำการฉีดวัคซีนป้องกันโรคพิษสุนัขบ้า</dc:title>
  <dc:creator>Windows User</dc:creator>
  <cp:lastModifiedBy>ผู้ใช้ Windows</cp:lastModifiedBy>
  <cp:revision>130</cp:revision>
  <dcterms:created xsi:type="dcterms:W3CDTF">2017-04-24T04:20:43Z</dcterms:created>
  <dcterms:modified xsi:type="dcterms:W3CDTF">2018-11-23T09:10:43Z</dcterms:modified>
</cp:coreProperties>
</file>