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5"/>
  </p:notesMasterIdLst>
  <p:sldIdLst>
    <p:sldId id="256" r:id="rId2"/>
    <p:sldId id="257" r:id="rId3"/>
    <p:sldId id="260" r:id="rId4"/>
    <p:sldId id="261" r:id="rId5"/>
    <p:sldId id="262" r:id="rId6"/>
    <p:sldId id="332" r:id="rId7"/>
    <p:sldId id="333" r:id="rId8"/>
    <p:sldId id="263" r:id="rId9"/>
    <p:sldId id="264" r:id="rId10"/>
    <p:sldId id="301" r:id="rId11"/>
    <p:sldId id="302" r:id="rId12"/>
    <p:sldId id="303" r:id="rId13"/>
    <p:sldId id="334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335" r:id="rId38"/>
    <p:sldId id="336" r:id="rId39"/>
    <p:sldId id="342" r:id="rId40"/>
    <p:sldId id="347" r:id="rId41"/>
    <p:sldId id="343" r:id="rId42"/>
    <p:sldId id="367" r:id="rId43"/>
    <p:sldId id="368" r:id="rId44"/>
    <p:sldId id="339" r:id="rId45"/>
    <p:sldId id="340" r:id="rId46"/>
    <p:sldId id="321" r:id="rId47"/>
    <p:sldId id="322" r:id="rId48"/>
    <p:sldId id="323" r:id="rId49"/>
    <p:sldId id="324" r:id="rId50"/>
    <p:sldId id="300" r:id="rId51"/>
    <p:sldId id="295" r:id="rId52"/>
    <p:sldId id="296" r:id="rId53"/>
    <p:sldId id="297" r:id="rId54"/>
    <p:sldId id="299" r:id="rId55"/>
    <p:sldId id="341" r:id="rId56"/>
    <p:sldId id="312" r:id="rId57"/>
    <p:sldId id="352" r:id="rId58"/>
    <p:sldId id="314" r:id="rId59"/>
    <p:sldId id="379" r:id="rId60"/>
    <p:sldId id="369" r:id="rId61"/>
    <p:sldId id="370" r:id="rId62"/>
    <p:sldId id="371" r:id="rId63"/>
    <p:sldId id="372" r:id="rId64"/>
    <p:sldId id="373" r:id="rId65"/>
    <p:sldId id="374" r:id="rId66"/>
    <p:sldId id="375" r:id="rId67"/>
    <p:sldId id="376" r:id="rId68"/>
    <p:sldId id="377" r:id="rId69"/>
    <p:sldId id="378" r:id="rId70"/>
    <p:sldId id="381" r:id="rId71"/>
    <p:sldId id="380" r:id="rId72"/>
    <p:sldId id="290" r:id="rId73"/>
    <p:sldId id="315" r:id="rId74"/>
    <p:sldId id="316" r:id="rId75"/>
    <p:sldId id="317" r:id="rId76"/>
    <p:sldId id="383" r:id="rId77"/>
    <p:sldId id="318" r:id="rId78"/>
    <p:sldId id="308" r:id="rId79"/>
    <p:sldId id="325" r:id="rId80"/>
    <p:sldId id="319" r:id="rId81"/>
    <p:sldId id="350" r:id="rId82"/>
    <p:sldId id="382" r:id="rId83"/>
    <p:sldId id="351" r:id="rId84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E9480F-09D3-4622-B5D3-8459C7B7C89F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61371A4B-9182-4DD8-991C-6A88E2C18536}">
      <dgm:prSet phldrT="[ข้อความ]"/>
      <dgm:spPr>
        <a:solidFill>
          <a:srgbClr val="92D050"/>
        </a:solidFill>
      </dgm:spPr>
      <dgm:t>
        <a:bodyPr/>
        <a:lstStyle/>
        <a:p>
          <a:r>
            <a:rPr lang="th-TH" b="1" dirty="0" smtClean="0">
              <a:solidFill>
                <a:schemeClr val="tx1"/>
              </a:solidFill>
              <a:latin typeface="TH Niramit AS" pitchFamily="2" charset="-34"/>
              <a:cs typeface="TH Niramit AS" pitchFamily="2" charset="-34"/>
            </a:rPr>
            <a:t>กรมส่งเสริมการปกครองส่วนท้องถิ่น</a:t>
          </a:r>
        </a:p>
        <a:p>
          <a:r>
            <a:rPr lang="th-TH" b="0" dirty="0" smtClean="0">
              <a:solidFill>
                <a:schemeClr val="accent2"/>
              </a:solidFill>
              <a:latin typeface="TH Niramit AS" pitchFamily="2" charset="-34"/>
              <a:cs typeface="TH Niramit AS" pitchFamily="2" charset="-34"/>
            </a:rPr>
            <a:t>กระทรวงมหาดไทย</a:t>
          </a:r>
          <a:endParaRPr lang="th-TH" b="0" dirty="0">
            <a:solidFill>
              <a:schemeClr val="accent2"/>
            </a:solidFill>
            <a:latin typeface="TH Niramit AS" pitchFamily="2" charset="-34"/>
            <a:cs typeface="TH Niramit AS" pitchFamily="2" charset="-34"/>
          </a:endParaRPr>
        </a:p>
      </dgm:t>
    </dgm:pt>
    <dgm:pt modelId="{B037E279-87B6-4329-821D-BF7CF760D63C}" type="parTrans" cxnId="{2DA8138B-50F8-4937-959E-6056E1EC3AC5}">
      <dgm:prSet/>
      <dgm:spPr/>
      <dgm:t>
        <a:bodyPr/>
        <a:lstStyle/>
        <a:p>
          <a:endParaRPr lang="th-TH"/>
        </a:p>
      </dgm:t>
    </dgm:pt>
    <dgm:pt modelId="{5B790D93-21B8-45A9-A824-03139CD6811A}" type="sibTrans" cxnId="{2DA8138B-50F8-4937-959E-6056E1EC3AC5}">
      <dgm:prSet/>
      <dgm:spPr>
        <a:solidFill>
          <a:srgbClr val="FF0000"/>
        </a:solidFill>
      </dgm:spPr>
      <dgm:t>
        <a:bodyPr/>
        <a:lstStyle/>
        <a:p>
          <a:endParaRPr lang="th-TH"/>
        </a:p>
      </dgm:t>
    </dgm:pt>
    <dgm:pt modelId="{05F7CC7C-96CB-4244-8569-2834D4FFA49C}">
      <dgm:prSet phldrT="[ข้อความ]"/>
      <dgm:spPr>
        <a:solidFill>
          <a:srgbClr val="92D050"/>
        </a:solidFill>
      </dgm:spPr>
      <dgm:t>
        <a:bodyPr/>
        <a:lstStyle/>
        <a:p>
          <a:r>
            <a:rPr lang="th-TH" b="1" dirty="0" smtClean="0">
              <a:solidFill>
                <a:schemeClr val="tx1"/>
              </a:solidFill>
              <a:latin typeface="TH Niramit AS" pitchFamily="2" charset="-34"/>
              <a:cs typeface="TH Niramit AS" pitchFamily="2" charset="-34"/>
            </a:rPr>
            <a:t>กรมควบคุมโรค</a:t>
          </a:r>
        </a:p>
        <a:p>
          <a:r>
            <a:rPr lang="th-TH" b="1" dirty="0" smtClean="0">
              <a:solidFill>
                <a:schemeClr val="tx1"/>
              </a:solidFill>
              <a:latin typeface="TH Niramit AS" pitchFamily="2" charset="-34"/>
              <a:cs typeface="TH Niramit AS" pitchFamily="2" charset="-34"/>
            </a:rPr>
            <a:t>กระทรวงสาธารณสุข</a:t>
          </a:r>
          <a:endParaRPr lang="th-TH" b="1" dirty="0">
            <a:solidFill>
              <a:schemeClr val="tx1"/>
            </a:solidFill>
            <a:latin typeface="TH Niramit AS" pitchFamily="2" charset="-34"/>
            <a:cs typeface="TH Niramit AS" pitchFamily="2" charset="-34"/>
          </a:endParaRPr>
        </a:p>
      </dgm:t>
    </dgm:pt>
    <dgm:pt modelId="{CD490669-109F-4597-A87D-A9AC50605F85}" type="parTrans" cxnId="{24064F8A-0FBD-4E64-B29D-9FAA0FF4F8BC}">
      <dgm:prSet/>
      <dgm:spPr/>
      <dgm:t>
        <a:bodyPr/>
        <a:lstStyle/>
        <a:p>
          <a:endParaRPr lang="th-TH"/>
        </a:p>
      </dgm:t>
    </dgm:pt>
    <dgm:pt modelId="{1202250A-D0CC-4344-AD16-79307DFEAA04}" type="sibTrans" cxnId="{24064F8A-0FBD-4E64-B29D-9FAA0FF4F8BC}">
      <dgm:prSet/>
      <dgm:spPr>
        <a:solidFill>
          <a:srgbClr val="FF0000"/>
        </a:solidFill>
      </dgm:spPr>
      <dgm:t>
        <a:bodyPr/>
        <a:lstStyle/>
        <a:p>
          <a:endParaRPr lang="th-TH"/>
        </a:p>
      </dgm:t>
    </dgm:pt>
    <dgm:pt modelId="{DABA1356-B51E-4349-88C8-5AB93F84D634}">
      <dgm:prSet phldrT="[ข้อความ]"/>
      <dgm:spPr>
        <a:solidFill>
          <a:srgbClr val="92D050"/>
        </a:solidFill>
      </dgm:spPr>
      <dgm:t>
        <a:bodyPr/>
        <a:lstStyle/>
        <a:p>
          <a:r>
            <a:rPr lang="th-TH" b="1" dirty="0" smtClean="0">
              <a:solidFill>
                <a:schemeClr val="tx1"/>
              </a:solidFill>
              <a:latin typeface="TH Niramit AS" pitchFamily="2" charset="-34"/>
              <a:cs typeface="TH Niramit AS" pitchFamily="2" charset="-34"/>
            </a:rPr>
            <a:t>กรมปศุสัตว์</a:t>
          </a:r>
        </a:p>
        <a:p>
          <a:r>
            <a:rPr lang="th-TH" b="1" dirty="0" smtClean="0">
              <a:solidFill>
                <a:schemeClr val="tx1"/>
              </a:solidFill>
              <a:latin typeface="TH Niramit AS" pitchFamily="2" charset="-34"/>
              <a:cs typeface="TH Niramit AS" pitchFamily="2" charset="-34"/>
            </a:rPr>
            <a:t>กระทรวงเกษตรและสหกรณ์</a:t>
          </a:r>
          <a:endParaRPr lang="th-TH" b="1" dirty="0">
            <a:solidFill>
              <a:schemeClr val="tx1"/>
            </a:solidFill>
            <a:latin typeface="TH Niramit AS" pitchFamily="2" charset="-34"/>
            <a:cs typeface="TH Niramit AS" pitchFamily="2" charset="-34"/>
          </a:endParaRPr>
        </a:p>
      </dgm:t>
    </dgm:pt>
    <dgm:pt modelId="{7D73BD9D-8B7D-4777-8BFD-B2D344284DDC}" type="parTrans" cxnId="{0C9A0DBF-1F1E-4B8C-A619-05A29F2CAB20}">
      <dgm:prSet/>
      <dgm:spPr/>
      <dgm:t>
        <a:bodyPr/>
        <a:lstStyle/>
        <a:p>
          <a:endParaRPr lang="th-TH"/>
        </a:p>
      </dgm:t>
    </dgm:pt>
    <dgm:pt modelId="{B5F8F1F9-DBC6-4E55-A60D-45D084030428}" type="sibTrans" cxnId="{0C9A0DBF-1F1E-4B8C-A619-05A29F2CAB20}">
      <dgm:prSet/>
      <dgm:spPr>
        <a:solidFill>
          <a:srgbClr val="FF0000"/>
        </a:solidFill>
      </dgm:spPr>
      <dgm:t>
        <a:bodyPr/>
        <a:lstStyle/>
        <a:p>
          <a:endParaRPr lang="th-TH"/>
        </a:p>
      </dgm:t>
    </dgm:pt>
    <dgm:pt modelId="{216A2BE0-E233-4385-ACEB-FCBF1446C011}" type="pres">
      <dgm:prSet presAssocID="{18E9480F-09D3-4622-B5D3-8459C7B7C89F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FBB7ACAE-223D-4A53-9F30-93BA81220884}" type="pres">
      <dgm:prSet presAssocID="{61371A4B-9182-4DD8-991C-6A88E2C18536}" presName="node" presStyleLbl="node1" presStyleIdx="0" presStyleCnt="3" custScaleX="101215" custScaleY="116731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0E23B69-3CD5-419D-A438-39B83E227BA8}" type="pres">
      <dgm:prSet presAssocID="{5B790D93-21B8-45A9-A824-03139CD6811A}" presName="sibTrans" presStyleLbl="sibTrans2D1" presStyleIdx="0" presStyleCnt="3"/>
      <dgm:spPr/>
      <dgm:t>
        <a:bodyPr/>
        <a:lstStyle/>
        <a:p>
          <a:endParaRPr lang="th-TH"/>
        </a:p>
      </dgm:t>
    </dgm:pt>
    <dgm:pt modelId="{B500E359-A4B3-42F8-8EE7-98A8545574DF}" type="pres">
      <dgm:prSet presAssocID="{5B790D93-21B8-45A9-A824-03139CD6811A}" presName="connectorText" presStyleLbl="sibTrans2D1" presStyleIdx="0" presStyleCnt="3"/>
      <dgm:spPr/>
      <dgm:t>
        <a:bodyPr/>
        <a:lstStyle/>
        <a:p>
          <a:endParaRPr lang="th-TH"/>
        </a:p>
      </dgm:t>
    </dgm:pt>
    <dgm:pt modelId="{105605E5-766B-4B7F-811E-BF752D2852F3}" type="pres">
      <dgm:prSet presAssocID="{05F7CC7C-96CB-4244-8569-2834D4FFA49C}" presName="node" presStyleLbl="node1" presStyleIdx="1" presStyleCnt="3" custScaleX="103529" custScaleY="106802" custRadScaleRad="107715" custRadScaleInc="303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CDA45E3-DE47-4CC8-8284-A5D93877A462}" type="pres">
      <dgm:prSet presAssocID="{1202250A-D0CC-4344-AD16-79307DFEAA04}" presName="sibTrans" presStyleLbl="sibTrans2D1" presStyleIdx="1" presStyleCnt="3"/>
      <dgm:spPr/>
      <dgm:t>
        <a:bodyPr/>
        <a:lstStyle/>
        <a:p>
          <a:endParaRPr lang="th-TH"/>
        </a:p>
      </dgm:t>
    </dgm:pt>
    <dgm:pt modelId="{BED20447-AC56-4695-A360-9DB325BDC966}" type="pres">
      <dgm:prSet presAssocID="{1202250A-D0CC-4344-AD16-79307DFEAA04}" presName="connectorText" presStyleLbl="sibTrans2D1" presStyleIdx="1" presStyleCnt="3"/>
      <dgm:spPr/>
      <dgm:t>
        <a:bodyPr/>
        <a:lstStyle/>
        <a:p>
          <a:endParaRPr lang="th-TH"/>
        </a:p>
      </dgm:t>
    </dgm:pt>
    <dgm:pt modelId="{B0E7AB29-F935-4BA5-AD71-789E231133D0}" type="pres">
      <dgm:prSet presAssocID="{DABA1356-B51E-4349-88C8-5AB93F84D634}" presName="node" presStyleLbl="node1" presStyleIdx="2" presStyleCnt="3" custScaleX="119078" custScaleY="113171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4973161-56A5-42C5-9EE4-516FD7D4F4DC}" type="pres">
      <dgm:prSet presAssocID="{B5F8F1F9-DBC6-4E55-A60D-45D084030428}" presName="sibTrans" presStyleLbl="sibTrans2D1" presStyleIdx="2" presStyleCnt="3"/>
      <dgm:spPr/>
      <dgm:t>
        <a:bodyPr/>
        <a:lstStyle/>
        <a:p>
          <a:endParaRPr lang="th-TH"/>
        </a:p>
      </dgm:t>
    </dgm:pt>
    <dgm:pt modelId="{23D609E0-ED3F-4C9C-BBCD-8A439B9280CF}" type="pres">
      <dgm:prSet presAssocID="{B5F8F1F9-DBC6-4E55-A60D-45D084030428}" presName="connectorText" presStyleLbl="sibTrans2D1" presStyleIdx="2" presStyleCnt="3"/>
      <dgm:spPr/>
      <dgm:t>
        <a:bodyPr/>
        <a:lstStyle/>
        <a:p>
          <a:endParaRPr lang="th-TH"/>
        </a:p>
      </dgm:t>
    </dgm:pt>
  </dgm:ptLst>
  <dgm:cxnLst>
    <dgm:cxn modelId="{FD8F94A9-EF83-441D-8E73-B4D08BEEB423}" type="presOf" srcId="{1202250A-D0CC-4344-AD16-79307DFEAA04}" destId="{0CDA45E3-DE47-4CC8-8284-A5D93877A462}" srcOrd="0" destOrd="0" presId="urn:microsoft.com/office/officeart/2005/8/layout/cycle2"/>
    <dgm:cxn modelId="{24064F8A-0FBD-4E64-B29D-9FAA0FF4F8BC}" srcId="{18E9480F-09D3-4622-B5D3-8459C7B7C89F}" destId="{05F7CC7C-96CB-4244-8569-2834D4FFA49C}" srcOrd="1" destOrd="0" parTransId="{CD490669-109F-4597-A87D-A9AC50605F85}" sibTransId="{1202250A-D0CC-4344-AD16-79307DFEAA04}"/>
    <dgm:cxn modelId="{68DFA205-A07B-4809-917C-DF70D7949C50}" type="presOf" srcId="{05F7CC7C-96CB-4244-8569-2834D4FFA49C}" destId="{105605E5-766B-4B7F-811E-BF752D2852F3}" srcOrd="0" destOrd="0" presId="urn:microsoft.com/office/officeart/2005/8/layout/cycle2"/>
    <dgm:cxn modelId="{2D6D6E41-91F0-48D6-80CB-BF126608E9CE}" type="presOf" srcId="{5B790D93-21B8-45A9-A824-03139CD6811A}" destId="{B500E359-A4B3-42F8-8EE7-98A8545574DF}" srcOrd="1" destOrd="0" presId="urn:microsoft.com/office/officeart/2005/8/layout/cycle2"/>
    <dgm:cxn modelId="{2DA8138B-50F8-4937-959E-6056E1EC3AC5}" srcId="{18E9480F-09D3-4622-B5D3-8459C7B7C89F}" destId="{61371A4B-9182-4DD8-991C-6A88E2C18536}" srcOrd="0" destOrd="0" parTransId="{B037E279-87B6-4329-821D-BF7CF760D63C}" sibTransId="{5B790D93-21B8-45A9-A824-03139CD6811A}"/>
    <dgm:cxn modelId="{0C9A0DBF-1F1E-4B8C-A619-05A29F2CAB20}" srcId="{18E9480F-09D3-4622-B5D3-8459C7B7C89F}" destId="{DABA1356-B51E-4349-88C8-5AB93F84D634}" srcOrd="2" destOrd="0" parTransId="{7D73BD9D-8B7D-4777-8BFD-B2D344284DDC}" sibTransId="{B5F8F1F9-DBC6-4E55-A60D-45D084030428}"/>
    <dgm:cxn modelId="{5F6D44C6-D23A-4676-804A-9EA64A76DCE7}" type="presOf" srcId="{1202250A-D0CC-4344-AD16-79307DFEAA04}" destId="{BED20447-AC56-4695-A360-9DB325BDC966}" srcOrd="1" destOrd="0" presId="urn:microsoft.com/office/officeart/2005/8/layout/cycle2"/>
    <dgm:cxn modelId="{0A7C64B0-91FA-40BE-BDE3-98A6A04DABED}" type="presOf" srcId="{18E9480F-09D3-4622-B5D3-8459C7B7C89F}" destId="{216A2BE0-E233-4385-ACEB-FCBF1446C011}" srcOrd="0" destOrd="0" presId="urn:microsoft.com/office/officeart/2005/8/layout/cycle2"/>
    <dgm:cxn modelId="{C5399D4E-58FC-4108-A5E4-A160480352CC}" type="presOf" srcId="{61371A4B-9182-4DD8-991C-6A88E2C18536}" destId="{FBB7ACAE-223D-4A53-9F30-93BA81220884}" srcOrd="0" destOrd="0" presId="urn:microsoft.com/office/officeart/2005/8/layout/cycle2"/>
    <dgm:cxn modelId="{19FCF7E9-98AA-44FD-88A6-2C8FD5E213BB}" type="presOf" srcId="{5B790D93-21B8-45A9-A824-03139CD6811A}" destId="{00E23B69-3CD5-419D-A438-39B83E227BA8}" srcOrd="0" destOrd="0" presId="urn:microsoft.com/office/officeart/2005/8/layout/cycle2"/>
    <dgm:cxn modelId="{921F136E-226D-4EE4-B261-BC0D65E362B9}" type="presOf" srcId="{B5F8F1F9-DBC6-4E55-A60D-45D084030428}" destId="{34973161-56A5-42C5-9EE4-516FD7D4F4DC}" srcOrd="0" destOrd="0" presId="urn:microsoft.com/office/officeart/2005/8/layout/cycle2"/>
    <dgm:cxn modelId="{2F07C669-6776-4DE2-ADBE-B1B92A66D73D}" type="presOf" srcId="{B5F8F1F9-DBC6-4E55-A60D-45D084030428}" destId="{23D609E0-ED3F-4C9C-BBCD-8A439B9280CF}" srcOrd="1" destOrd="0" presId="urn:microsoft.com/office/officeart/2005/8/layout/cycle2"/>
    <dgm:cxn modelId="{CC5A2EDD-7B0D-4E04-8EEC-0DE278264119}" type="presOf" srcId="{DABA1356-B51E-4349-88C8-5AB93F84D634}" destId="{B0E7AB29-F935-4BA5-AD71-789E231133D0}" srcOrd="0" destOrd="0" presId="urn:microsoft.com/office/officeart/2005/8/layout/cycle2"/>
    <dgm:cxn modelId="{9A2667A8-F41F-41C3-B3CE-F75135925E5B}" type="presParOf" srcId="{216A2BE0-E233-4385-ACEB-FCBF1446C011}" destId="{FBB7ACAE-223D-4A53-9F30-93BA81220884}" srcOrd="0" destOrd="0" presId="urn:microsoft.com/office/officeart/2005/8/layout/cycle2"/>
    <dgm:cxn modelId="{FEFBE0F6-D7FF-4BCF-A071-E25540165FB8}" type="presParOf" srcId="{216A2BE0-E233-4385-ACEB-FCBF1446C011}" destId="{00E23B69-3CD5-419D-A438-39B83E227BA8}" srcOrd="1" destOrd="0" presId="urn:microsoft.com/office/officeart/2005/8/layout/cycle2"/>
    <dgm:cxn modelId="{0D84F5BA-BEC1-4CB4-B182-64515F2AF408}" type="presParOf" srcId="{00E23B69-3CD5-419D-A438-39B83E227BA8}" destId="{B500E359-A4B3-42F8-8EE7-98A8545574DF}" srcOrd="0" destOrd="0" presId="urn:microsoft.com/office/officeart/2005/8/layout/cycle2"/>
    <dgm:cxn modelId="{FA0584C4-6AF8-4EA7-87AE-1E23C675919E}" type="presParOf" srcId="{216A2BE0-E233-4385-ACEB-FCBF1446C011}" destId="{105605E5-766B-4B7F-811E-BF752D2852F3}" srcOrd="2" destOrd="0" presId="urn:microsoft.com/office/officeart/2005/8/layout/cycle2"/>
    <dgm:cxn modelId="{F70337B0-440D-4381-A3BC-104BA8752CF7}" type="presParOf" srcId="{216A2BE0-E233-4385-ACEB-FCBF1446C011}" destId="{0CDA45E3-DE47-4CC8-8284-A5D93877A462}" srcOrd="3" destOrd="0" presId="urn:microsoft.com/office/officeart/2005/8/layout/cycle2"/>
    <dgm:cxn modelId="{97EEBC38-AF87-4C5B-B24E-3CA0EB07BF67}" type="presParOf" srcId="{0CDA45E3-DE47-4CC8-8284-A5D93877A462}" destId="{BED20447-AC56-4695-A360-9DB325BDC966}" srcOrd="0" destOrd="0" presId="urn:microsoft.com/office/officeart/2005/8/layout/cycle2"/>
    <dgm:cxn modelId="{24E33F91-B738-4F36-A383-1BAB5B904E18}" type="presParOf" srcId="{216A2BE0-E233-4385-ACEB-FCBF1446C011}" destId="{B0E7AB29-F935-4BA5-AD71-789E231133D0}" srcOrd="4" destOrd="0" presId="urn:microsoft.com/office/officeart/2005/8/layout/cycle2"/>
    <dgm:cxn modelId="{317B62F4-0258-4117-836F-797B77DC23A7}" type="presParOf" srcId="{216A2BE0-E233-4385-ACEB-FCBF1446C011}" destId="{34973161-56A5-42C5-9EE4-516FD7D4F4DC}" srcOrd="5" destOrd="0" presId="urn:microsoft.com/office/officeart/2005/8/layout/cycle2"/>
    <dgm:cxn modelId="{DEC67D34-85CD-4CE3-87F1-D5996D9529EE}" type="presParOf" srcId="{34973161-56A5-42C5-9EE4-516FD7D4F4DC}" destId="{23D609E0-ED3F-4C9C-BBCD-8A439B9280CF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B7ACAE-223D-4A53-9F30-93BA81220884}">
      <dsp:nvSpPr>
        <dsp:cNvPr id="0" name=""/>
        <dsp:cNvSpPr/>
      </dsp:nvSpPr>
      <dsp:spPr>
        <a:xfrm>
          <a:off x="3424888" y="-146735"/>
          <a:ext cx="1989869" cy="2294910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900" b="1" kern="1200" dirty="0" smtClean="0">
              <a:solidFill>
                <a:schemeClr val="tx1"/>
              </a:solidFill>
              <a:latin typeface="TH Niramit AS" pitchFamily="2" charset="-34"/>
              <a:cs typeface="TH Niramit AS" pitchFamily="2" charset="-34"/>
            </a:rPr>
            <a:t>กรมส่งเสริมการปกครองส่วนท้องถิ่น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900" b="0" kern="1200" dirty="0" smtClean="0">
              <a:solidFill>
                <a:schemeClr val="accent2"/>
              </a:solidFill>
              <a:latin typeface="TH Niramit AS" pitchFamily="2" charset="-34"/>
              <a:cs typeface="TH Niramit AS" pitchFamily="2" charset="-34"/>
            </a:rPr>
            <a:t>กระทรวงมหาดไทย</a:t>
          </a:r>
          <a:endParaRPr lang="th-TH" sz="1900" b="0" kern="1200" dirty="0">
            <a:solidFill>
              <a:schemeClr val="accent2"/>
            </a:solidFill>
            <a:latin typeface="TH Niramit AS" pitchFamily="2" charset="-34"/>
            <a:cs typeface="TH Niramit AS" pitchFamily="2" charset="-34"/>
          </a:endParaRPr>
        </a:p>
      </dsp:txBody>
      <dsp:txXfrm>
        <a:off x="3716298" y="189347"/>
        <a:ext cx="1407049" cy="1622746"/>
      </dsp:txXfrm>
    </dsp:sp>
    <dsp:sp modelId="{00E23B69-3CD5-419D-A438-39B83E227BA8}">
      <dsp:nvSpPr>
        <dsp:cNvPr id="0" name=""/>
        <dsp:cNvSpPr/>
      </dsp:nvSpPr>
      <dsp:spPr>
        <a:xfrm rot="3490202">
          <a:off x="4990937" y="1962030"/>
          <a:ext cx="463116" cy="663519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1500" kern="1200"/>
        </a:p>
      </dsp:txBody>
      <dsp:txXfrm>
        <a:off x="5023767" y="2035713"/>
        <a:ext cx="324181" cy="398111"/>
      </dsp:txXfrm>
    </dsp:sp>
    <dsp:sp modelId="{105605E5-766B-4B7F-811E-BF752D2852F3}">
      <dsp:nvSpPr>
        <dsp:cNvPr id="0" name=""/>
        <dsp:cNvSpPr/>
      </dsp:nvSpPr>
      <dsp:spPr>
        <a:xfrm>
          <a:off x="4990963" y="2510383"/>
          <a:ext cx="2035361" cy="2099708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900" b="1" kern="1200" dirty="0" smtClean="0">
              <a:solidFill>
                <a:schemeClr val="tx1"/>
              </a:solidFill>
              <a:latin typeface="TH Niramit AS" pitchFamily="2" charset="-34"/>
              <a:cs typeface="TH Niramit AS" pitchFamily="2" charset="-34"/>
            </a:rPr>
            <a:t>กรมควบคุมโรค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900" b="1" kern="1200" dirty="0" smtClean="0">
              <a:solidFill>
                <a:schemeClr val="tx1"/>
              </a:solidFill>
              <a:latin typeface="TH Niramit AS" pitchFamily="2" charset="-34"/>
              <a:cs typeface="TH Niramit AS" pitchFamily="2" charset="-34"/>
            </a:rPr>
            <a:t>กระทรวงสาธารณสุข</a:t>
          </a:r>
          <a:endParaRPr lang="th-TH" sz="1900" b="1" kern="1200" dirty="0">
            <a:solidFill>
              <a:schemeClr val="tx1"/>
            </a:solidFill>
            <a:latin typeface="TH Niramit AS" pitchFamily="2" charset="-34"/>
            <a:cs typeface="TH Niramit AS" pitchFamily="2" charset="-34"/>
          </a:endParaRPr>
        </a:p>
      </dsp:txBody>
      <dsp:txXfrm>
        <a:off x="5289035" y="2817878"/>
        <a:ext cx="1439217" cy="1484718"/>
      </dsp:txXfrm>
    </dsp:sp>
    <dsp:sp modelId="{0CDA45E3-DE47-4CC8-8284-A5D93877A462}">
      <dsp:nvSpPr>
        <dsp:cNvPr id="0" name=""/>
        <dsp:cNvSpPr/>
      </dsp:nvSpPr>
      <dsp:spPr>
        <a:xfrm rot="10800000">
          <a:off x="4332199" y="3228477"/>
          <a:ext cx="465526" cy="663519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1500" kern="1200"/>
        </a:p>
      </dsp:txBody>
      <dsp:txXfrm rot="10800000">
        <a:off x="4471857" y="3361181"/>
        <a:ext cx="325868" cy="398111"/>
      </dsp:txXfrm>
    </dsp:sp>
    <dsp:sp modelId="{B0E7AB29-F935-4BA5-AD71-789E231133D0}">
      <dsp:nvSpPr>
        <dsp:cNvPr id="0" name=""/>
        <dsp:cNvSpPr/>
      </dsp:nvSpPr>
      <dsp:spPr>
        <a:xfrm>
          <a:off x="1771558" y="2447776"/>
          <a:ext cx="2341052" cy="2224921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900" b="1" kern="1200" dirty="0" smtClean="0">
              <a:solidFill>
                <a:schemeClr val="tx1"/>
              </a:solidFill>
              <a:latin typeface="TH Niramit AS" pitchFamily="2" charset="-34"/>
              <a:cs typeface="TH Niramit AS" pitchFamily="2" charset="-34"/>
            </a:rPr>
            <a:t>กรมปศุสัตว์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900" b="1" kern="1200" dirty="0" smtClean="0">
              <a:solidFill>
                <a:schemeClr val="tx1"/>
              </a:solidFill>
              <a:latin typeface="TH Niramit AS" pitchFamily="2" charset="-34"/>
              <a:cs typeface="TH Niramit AS" pitchFamily="2" charset="-34"/>
            </a:rPr>
            <a:t>กระทรวงเกษตรและสหกรณ์</a:t>
          </a:r>
          <a:endParaRPr lang="th-TH" sz="1900" b="1" kern="1200" dirty="0">
            <a:solidFill>
              <a:schemeClr val="tx1"/>
            </a:solidFill>
            <a:latin typeface="TH Niramit AS" pitchFamily="2" charset="-34"/>
            <a:cs typeface="TH Niramit AS" pitchFamily="2" charset="-34"/>
          </a:endParaRPr>
        </a:p>
      </dsp:txBody>
      <dsp:txXfrm>
        <a:off x="2114397" y="2773608"/>
        <a:ext cx="1655374" cy="1573257"/>
      </dsp:txXfrm>
    </dsp:sp>
    <dsp:sp modelId="{34973161-56A5-42C5-9EE4-516FD7D4F4DC}">
      <dsp:nvSpPr>
        <dsp:cNvPr id="0" name=""/>
        <dsp:cNvSpPr/>
      </dsp:nvSpPr>
      <dsp:spPr>
        <a:xfrm rot="18000000">
          <a:off x="3488821" y="1948061"/>
          <a:ext cx="385023" cy="663519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1500" kern="1200"/>
        </a:p>
      </dsp:txBody>
      <dsp:txXfrm>
        <a:off x="3517698" y="2130781"/>
        <a:ext cx="269516" cy="3981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0A111E-C0E5-4331-8049-82F03770AC4C}" type="datetimeFigureOut">
              <a:rPr lang="th-TH" smtClean="0"/>
              <a:t>26/11/61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6BEEDF-215B-4D9D-9FB9-74C3BC357D0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66457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CC955-B144-4D6B-A8DC-95B8C620A754}" type="slidenum">
              <a:rPr lang="th-TH" smtClean="0"/>
              <a:t>58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5753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45CA1-B109-422B-A6DC-DD657BD6AE0B}" type="datetimeFigureOut">
              <a:rPr lang="th-TH" smtClean="0"/>
              <a:t>26/11/61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16557-E833-4997-98D0-3F3F1029FA7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51265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45CA1-B109-422B-A6DC-DD657BD6AE0B}" type="datetimeFigureOut">
              <a:rPr lang="th-TH" smtClean="0"/>
              <a:t>26/11/61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16557-E833-4997-98D0-3F3F1029FA7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79965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45CA1-B109-422B-A6DC-DD657BD6AE0B}" type="datetimeFigureOut">
              <a:rPr lang="th-TH" smtClean="0"/>
              <a:t>26/11/61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16557-E833-4997-98D0-3F3F1029FA7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40641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45CA1-B109-422B-A6DC-DD657BD6AE0B}" type="datetimeFigureOut">
              <a:rPr lang="th-TH" smtClean="0"/>
              <a:t>26/11/61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16557-E833-4997-98D0-3F3F1029FA7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99697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45CA1-B109-422B-A6DC-DD657BD6AE0B}" type="datetimeFigureOut">
              <a:rPr lang="th-TH" smtClean="0"/>
              <a:t>26/11/61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16557-E833-4997-98D0-3F3F1029FA7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38487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45CA1-B109-422B-A6DC-DD657BD6AE0B}" type="datetimeFigureOut">
              <a:rPr lang="th-TH" smtClean="0"/>
              <a:t>26/11/61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16557-E833-4997-98D0-3F3F1029FA7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26154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45CA1-B109-422B-A6DC-DD657BD6AE0B}" type="datetimeFigureOut">
              <a:rPr lang="th-TH" smtClean="0"/>
              <a:t>26/11/61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16557-E833-4997-98D0-3F3F1029FA7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61316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45CA1-B109-422B-A6DC-DD657BD6AE0B}" type="datetimeFigureOut">
              <a:rPr lang="th-TH" smtClean="0"/>
              <a:t>26/11/61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16557-E833-4997-98D0-3F3F1029FA7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38607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45CA1-B109-422B-A6DC-DD657BD6AE0B}" type="datetimeFigureOut">
              <a:rPr lang="th-TH" smtClean="0"/>
              <a:t>26/11/61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16557-E833-4997-98D0-3F3F1029FA7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96955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45CA1-B109-422B-A6DC-DD657BD6AE0B}" type="datetimeFigureOut">
              <a:rPr lang="th-TH" smtClean="0"/>
              <a:t>26/11/61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16557-E833-4997-98D0-3F3F1029FA7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80169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45CA1-B109-422B-A6DC-DD657BD6AE0B}" type="datetimeFigureOut">
              <a:rPr lang="th-TH" smtClean="0"/>
              <a:t>26/11/61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16557-E833-4997-98D0-3F3F1029FA7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71662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45CA1-B109-422B-A6DC-DD657BD6AE0B}" type="datetimeFigureOut">
              <a:rPr lang="th-TH" smtClean="0"/>
              <a:t>26/11/61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216557-E833-4997-98D0-3F3F1029FA7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71803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&#3611;&#3585;.&#3593;&#3637;&#3604;&#3623;&#3633;&#3588;&#3595;&#3637;&#3609;%201&#3605;.&#3588;60-%2030%20&#3585;.&#3618;.63.pdf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&#3627;&#3609;&#3633;&#3591;&#3626;&#3639;&#3629;%20&#3585;&#3625;%200604%20&#3609;&#3619;0910.90%20&#3648;&#3619;&#3639;&#3656;&#3629;&#3591;&#3616;&#3634;&#3619;&#3585;&#3636;&#3592;&#3649;&#3621;&#3632;&#3629;&#3635;&#3609;&#3634;&#3592;&#3627;&#3609;&#3657;&#3634;&#3607;&#3637;&#3656;&#3629;&#3611;&#3607;.pdf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&#3611;&#3619;&#3632;&#3585;&#3634;&#3624;&#3648;&#3586;&#3605;&#3650;&#3619;&#3588;&#3619;&#3632;&#3610;&#3634;&#3604;&#3614;&#3636;&#3625;&#3626;&#3640;&#3609;&#3633;&#3586;&#3610;&#3657;&#3634;30&#3617;&#3636;&#3618;58.pdf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&#3588;&#3585;&#3585;.&#3611;&#3619;&#3632;&#3648;&#3617;&#3636;&#3609;&#3619;&#3634;&#3588;&#3634;&#3626;&#3633;&#3605;&#3623;&#3660;.jp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hairabies.net/" TargetMode="Externa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&#3619;&#3634;&#3618;&#3621;&#3632;&#3632;&#3648;&#3629;&#3637;&#3618;&#3604;&#3588;&#3640;&#3603;&#3621;&#3633;&#3585;&#3625;&#3603;&#3632;&#3648;&#3593;&#3614;&#3634;&#3632;&#3623;&#3633;&#3588;&#3595;&#3637;&#3609;&#3611;&#3657;&#3629;&#3591;&#3585;&#3633;&#3609;&#3650;&#3619;&#3588;&#3614;&#3636;&#3625;&#3626;&#3640;&#3609;&#3633;&#3586;&#3610;&#3657;&#3634;%20&#3586;&#3609;&#3634;&#3604;%201%20&#3617;&#3636;&#3621;&#3621;&#3636;&#3621;&#3636;&#3605;&#3619;.pdf" TargetMode="External"/><Relationship Id="rId2" Type="http://schemas.openxmlformats.org/officeDocument/2006/relationships/hyperlink" Target="&#3627;&#3609;&#3633;&#3591;&#3626;&#3639;&#3629;%20&#3626;&#3608;%201009%20(1)%20&#3610;&#3619;&#3636;&#3625;&#3633;&#3607;%20&#3623;&#3633;&#3588;&#3595;&#3637;&#3609;%20(&#3614;.&#3588;.%2061)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Flowchat_%20&#3649;&#3585;&#3657;&#3652;&#3586;%20&#3626;&#3629;&#3610;&#3626;&#3623;&#3609;&#3650;&#3619;&#3588;&#3614;&#3636;&#3625;&#3626;&#3640;&#3609;&#3633;&#3586;&#3610;&#3657;&#3634;&#3649;&#3610;&#3610;&#3610;&#3641;&#3619;&#3603;&#3634;&#3585;&#3634;&#3619;%20&#3621;&#3656;&#3634;&#3626;&#3640;&#3604;.pptm" TargetMode="External"/><Relationship Id="rId4" Type="http://schemas.openxmlformats.org/officeDocument/2006/relationships/hyperlink" Target="&#3619;&#3634;&#3618;&#3621;&#3632;&#3632;&#3648;&#3629;&#3637;&#3618;&#3604;&#3588;&#3640;&#3603;&#3621;&#3633;&#3585;&#3625;&#3603;&#3632;&#3648;&#3593;&#3614;&#3634;&#3632;&#3623;&#3633;&#3588;&#3595;&#3637;&#3609;&#3611;&#3657;&#3629;&#3591;&#3585;&#3633;&#3609;&#3650;&#3619;&#3588;&#3614;&#3636;&#3625;&#3626;&#3640;&#3609;&#3633;&#3586;&#3610;&#3657;&#3634;%20&#3586;&#3609;&#3634;&#3604;%2010%20&#3617;&#3636;&#3621;&#3621;&#3636;&#3621;&#3636;&#3605;&#3619;.pdf" TargetMode="Externa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476673"/>
            <a:ext cx="7772400" cy="2520279"/>
          </a:xfrm>
        </p:spPr>
        <p:txBody>
          <a:bodyPr>
            <a:noAutofit/>
          </a:bodyPr>
          <a:lstStyle/>
          <a:p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2400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2400" dirty="0">
                <a:latin typeface="TH SarabunPSK" pitchFamily="34" charset="-34"/>
                <a:cs typeface="TH SarabunPSK" pitchFamily="34" charset="-34"/>
              </a:rPr>
            </a:b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2400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2400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sz="4000" b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โครงการฝึกอบรม</a:t>
            </a:r>
            <a:r>
              <a:rPr lang="th-TH" sz="2800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2800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3600" b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เพื่อ</a:t>
            </a:r>
            <a:r>
              <a:rPr lang="th-TH" sz="3600" b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สร้างและพัฒนาศักยภาพอาสาปศุสัตว์ด้านโรคพิษสุนัขบ้า </a:t>
            </a:r>
            <a:r>
              <a:rPr lang="th-TH" sz="3600" b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600" b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3600" b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จังหวัด</a:t>
            </a:r>
            <a:r>
              <a:rPr lang="th-TH" sz="3600" b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ศรีสะ</a:t>
            </a:r>
            <a:r>
              <a:rPr lang="th-TH" sz="3600" b="1" dirty="0" err="1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เกษ</a:t>
            </a:r>
            <a:r>
              <a:rPr lang="th-TH" sz="3600" b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 ปีงบประมาณ </a:t>
            </a:r>
            <a:r>
              <a:rPr lang="th-TH" sz="3600" b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๒๕๖๒</a:t>
            </a:r>
            <a:r>
              <a:rPr lang="en-US" sz="3600" b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/>
            </a:r>
            <a:br>
              <a:rPr lang="en-US" sz="3600" b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2400" b="1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ภายใต้</a:t>
            </a:r>
            <a:r>
              <a:rPr lang="th-TH" sz="2400" b="1" dirty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แผนยุทธศาสตร์การดำเนินโครงการสัตว์ปลอดโรค คนปลอดภัยจากโรคพิษสุนัขบ้า </a:t>
            </a:r>
            <a:r>
              <a:rPr lang="en-US" sz="2400" b="1" dirty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/>
            </a:r>
            <a:br>
              <a:rPr lang="en-US" sz="2400" b="1" dirty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2400" b="1" dirty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   </a:t>
            </a:r>
            <a:r>
              <a:rPr lang="th-TH" sz="1800" b="1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ตาม</a:t>
            </a:r>
            <a:r>
              <a:rPr lang="th-TH" sz="1800" b="1" dirty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พระปณิธานศาสตราจารย์ ดร.สมเด็จพระเจ้าลูกเธอ เจ้าฟ้าจุฬา</a:t>
            </a:r>
            <a:r>
              <a:rPr lang="th-TH" sz="1800" b="1" dirty="0" err="1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ภรณ</a:t>
            </a:r>
            <a:r>
              <a:rPr lang="th-TH" sz="1800" b="1" dirty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วลัยลักษณ์ อัครราชกุมารี</a:t>
            </a:r>
            <a:r>
              <a:rPr lang="en-US" sz="1800" dirty="0">
                <a:solidFill>
                  <a:srgbClr val="C00000"/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en-US" sz="1800" dirty="0">
                <a:solidFill>
                  <a:srgbClr val="C00000"/>
                </a:solidFill>
                <a:latin typeface="TH SarabunIT๙" pitchFamily="34" charset="-34"/>
                <a:cs typeface="TH SarabunIT๙" pitchFamily="34" charset="-34"/>
              </a:rPr>
            </a:br>
            <a:endParaRPr lang="th-TH" sz="1800" dirty="0">
              <a:solidFill>
                <a:srgbClr val="C00000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2780928"/>
            <a:ext cx="6400800" cy="2016224"/>
          </a:xfrm>
        </p:spPr>
        <p:txBody>
          <a:bodyPr>
            <a:normAutofit/>
          </a:bodyPr>
          <a:lstStyle/>
          <a:p>
            <a:endParaRPr lang="th-TH" b="1" dirty="0" smtClean="0">
              <a:latin typeface="TH SarabunPSK" pitchFamily="34" charset="-34"/>
              <a:cs typeface="TH SarabunPSK" pitchFamily="34" charset="-34"/>
            </a:endParaRPr>
          </a:p>
          <a:p>
            <a:endParaRPr lang="th-TH" sz="3000" b="1" dirty="0" smtClean="0">
              <a:solidFill>
                <a:schemeClr val="tx2">
                  <a:lumMod val="7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  <a:p>
            <a:r>
              <a:rPr lang="th-TH" sz="3000" b="1" dirty="0" smtClean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๒๗ พฤศจิกายน-๑๙ ธันวาคม ๒๕๖๑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115252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88640"/>
            <a:ext cx="1006475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89529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6000" b="1" dirty="0" smtClean="0">
                <a:latin typeface="TH SarabunPSK" pitchFamily="34" charset="-34"/>
                <a:cs typeface="TH SarabunPSK" pitchFamily="34" charset="-34"/>
              </a:rPr>
              <a:t>เป้าหมาย </a:t>
            </a:r>
            <a:r>
              <a:rPr lang="en-US" sz="6000" b="1" dirty="0" smtClean="0">
                <a:latin typeface="TH SarabunPSK" pitchFamily="34" charset="-34"/>
                <a:cs typeface="TH SarabunPSK" pitchFamily="34" charset="-34"/>
              </a:rPr>
              <a:t>2020 (2563)</a:t>
            </a:r>
            <a:endParaRPr lang="th-TH" sz="60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4" name="Picture 5" descr="WHO | World Health Organization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799" y="1528731"/>
            <a:ext cx="2693027" cy="1134492"/>
          </a:xfrm>
          <a:prstGeom prst="rect">
            <a:avLst/>
          </a:prstGeom>
          <a:noFill/>
        </p:spPr>
      </p:pic>
      <p:pic>
        <p:nvPicPr>
          <p:cNvPr id="5" name="Picture 7" descr="OIE - Go to the homep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24570" y="4071942"/>
            <a:ext cx="2799544" cy="1857388"/>
          </a:xfrm>
          <a:prstGeom prst="rect">
            <a:avLst/>
          </a:prstGeom>
          <a:noFill/>
        </p:spPr>
      </p:pic>
      <p:sp>
        <p:nvSpPr>
          <p:cNvPr id="7" name="สี่เหลี่ยมผืนผ้า 6"/>
          <p:cNvSpPr/>
          <p:nvPr/>
        </p:nvSpPr>
        <p:spPr>
          <a:xfrm>
            <a:off x="214282" y="2643183"/>
            <a:ext cx="592935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dirty="0" smtClean="0">
                <a:solidFill>
                  <a:prstClr val="black"/>
                </a:solidFill>
                <a:latin typeface="Browallia New" pitchFamily="34" charset="-34"/>
                <a:cs typeface="Browallia New" pitchFamily="34" charset="-34"/>
              </a:rPr>
              <a:t>                 </a:t>
            </a:r>
            <a:r>
              <a:rPr lang="th-TH" sz="3600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องค์การอนามัยโลก </a:t>
            </a:r>
          </a:p>
          <a:p>
            <a:r>
              <a:rPr lang="en-US" sz="3600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          </a:t>
            </a:r>
            <a:r>
              <a:rPr lang="en-US" sz="3200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(World Health </a:t>
            </a:r>
            <a:r>
              <a:rPr lang="en-US" sz="3200" b="1" i="1" dirty="0" err="1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Organizatin:WHO</a:t>
            </a:r>
            <a:r>
              <a:rPr lang="en-US" sz="3200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)</a:t>
            </a:r>
            <a:endParaRPr lang="th-TH" sz="3200" b="1" i="1" dirty="0" smtClean="0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  <a:p>
            <a:r>
              <a:rPr lang="th-TH" sz="3200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                               </a:t>
            </a:r>
            <a:r>
              <a:rPr lang="th-TH" sz="3200" b="1" i="1" dirty="0" err="1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↕↨↕</a:t>
            </a:r>
            <a:endParaRPr lang="th-TH" sz="3200" b="1" i="1" dirty="0" smtClean="0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  <a:p>
            <a:r>
              <a:rPr lang="th-TH" sz="3200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      องค์การโรคระบาดสัตว์ระหว่างประเทศ </a:t>
            </a:r>
            <a:endParaRPr lang="en-US" sz="3200" b="1" i="1" dirty="0" smtClean="0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  <a:p>
            <a:r>
              <a:rPr lang="en-US" sz="3200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    (</a:t>
            </a:r>
            <a:r>
              <a:rPr lang="th-TH" sz="3200" b="1" i="1" dirty="0" err="1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Office</a:t>
            </a:r>
            <a:r>
              <a:rPr lang="th-TH" sz="3200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200" b="1" i="1" dirty="0" err="1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International</a:t>
            </a:r>
            <a:r>
              <a:rPr lang="th-TH" sz="3200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200" b="1" i="1" dirty="0" err="1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des</a:t>
            </a:r>
            <a:r>
              <a:rPr lang="th-TH" sz="3200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200" b="1" i="1" dirty="0" err="1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Epizooties</a:t>
            </a:r>
            <a:r>
              <a:rPr lang="en-US" sz="3200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:OIE)</a:t>
            </a:r>
          </a:p>
          <a:p>
            <a:r>
              <a:rPr lang="en-US" sz="3200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   (World </a:t>
            </a:r>
            <a:r>
              <a:rPr lang="en-US" sz="3200" b="1" i="1" dirty="0" err="1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Organisation</a:t>
            </a:r>
            <a:r>
              <a:rPr lang="en-US" sz="3200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for Animal Health)</a:t>
            </a:r>
            <a:endParaRPr lang="th-TH" sz="3200" b="1" i="1" dirty="0" smtClean="0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  <a:p>
            <a:r>
              <a:rPr lang="th-TH" sz="3200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  ทุกประเทศทั่วโลกต้องกำจัดโรคพิษสุนัขบ้า</a:t>
            </a:r>
          </a:p>
          <a:p>
            <a:r>
              <a:rPr lang="th-TH" sz="3200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             ให้หมดไปภายในปี </a:t>
            </a:r>
            <a:r>
              <a:rPr lang="en-US" sz="3200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2020(2563)</a:t>
            </a:r>
            <a:endParaRPr lang="th-TH" sz="3200" b="1" i="1" dirty="0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971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431032"/>
          </a:xfrm>
        </p:spPr>
        <p:txBody>
          <a:bodyPr>
            <a:noAutofit/>
          </a:bodyPr>
          <a:lstStyle/>
          <a:p>
            <a:pPr algn="l"/>
            <a:r>
              <a:rPr lang="en-US" sz="3200" b="1" dirty="0" smtClean="0">
                <a:latin typeface="TH Niramit AS" pitchFamily="2" charset="-34"/>
                <a:cs typeface="TH Niramit AS" pitchFamily="2" charset="-34"/>
              </a:rPr>
              <a:t>                            </a:t>
            </a:r>
            <a:r>
              <a:rPr lang="th-TH" sz="3200" b="1" dirty="0" smtClean="0">
                <a:solidFill>
                  <a:srgbClr val="002060"/>
                </a:solidFill>
                <a:latin typeface="TH Niramit AS" pitchFamily="2" charset="-34"/>
                <a:cs typeface="TH Niramit AS" pitchFamily="2" charset="-34"/>
              </a:rPr>
              <a:t>บันทึกความร่วมมือ</a:t>
            </a:r>
            <a:r>
              <a:rPr lang="en-US" sz="3200" b="1" dirty="0" smtClean="0">
                <a:solidFill>
                  <a:srgbClr val="002060"/>
                </a:solidFill>
                <a:latin typeface="TH Niramit AS" pitchFamily="2" charset="-34"/>
                <a:cs typeface="TH Niramit AS" pitchFamily="2" charset="-34"/>
              </a:rPr>
              <a:t>   </a:t>
            </a:r>
            <a:r>
              <a:rPr lang="en-US" sz="4000" b="1" dirty="0" smtClean="0">
                <a:solidFill>
                  <a:srgbClr val="002060"/>
                </a:solidFill>
                <a:latin typeface="TH Niramit AS" pitchFamily="2" charset="-34"/>
                <a:cs typeface="TH Niramit AS" pitchFamily="2" charset="-34"/>
              </a:rPr>
              <a:t>MOU</a:t>
            </a:r>
            <a:r>
              <a:rPr lang="en-US" sz="3200" b="1" dirty="0" smtClean="0">
                <a:solidFill>
                  <a:srgbClr val="002060"/>
                </a:solidFill>
                <a:latin typeface="TH Niramit AS" pitchFamily="2" charset="-34"/>
                <a:cs typeface="TH Niramit AS" pitchFamily="2" charset="-34"/>
              </a:rPr>
              <a:t> </a:t>
            </a:r>
            <a:r>
              <a:rPr lang="th-TH" b="1" dirty="0" smtClean="0">
                <a:solidFill>
                  <a:srgbClr val="002060"/>
                </a:solidFill>
                <a:latin typeface="TH Niramit AS" pitchFamily="2" charset="-34"/>
                <a:cs typeface="TH Niramit AS" pitchFamily="2" charset="-34"/>
              </a:rPr>
              <a:t>2552  </a:t>
            </a:r>
            <a:r>
              <a:rPr lang="th-TH" sz="3200" b="1" dirty="0" smtClean="0">
                <a:solidFill>
                  <a:srgbClr val="002060"/>
                </a:solidFill>
                <a:latin typeface="TH Niramit AS" pitchFamily="2" charset="-34"/>
                <a:cs typeface="TH Niramit AS" pitchFamily="2" charset="-34"/>
              </a:rPr>
              <a:t> </a:t>
            </a:r>
            <a:r>
              <a:rPr lang="th-TH" sz="3200" dirty="0" smtClean="0">
                <a:solidFill>
                  <a:srgbClr val="002060"/>
                </a:solidFill>
                <a:latin typeface="TH Niramit AS" pitchFamily="2" charset="-34"/>
                <a:cs typeface="TH Niramit AS" pitchFamily="2" charset="-34"/>
              </a:rPr>
              <a:t/>
            </a:r>
            <a:br>
              <a:rPr lang="th-TH" sz="3200" dirty="0" smtClean="0">
                <a:solidFill>
                  <a:srgbClr val="002060"/>
                </a:solidFill>
                <a:latin typeface="TH Niramit AS" pitchFamily="2" charset="-34"/>
                <a:cs typeface="TH Niramit AS" pitchFamily="2" charset="-34"/>
              </a:rPr>
            </a:br>
            <a:r>
              <a:rPr lang="th-TH" sz="2800" b="1" dirty="0" smtClean="0">
                <a:solidFill>
                  <a:srgbClr val="002060"/>
                </a:solidFill>
                <a:latin typeface="TH Niramit AS" pitchFamily="2" charset="-34"/>
                <a:cs typeface="TH Niramit AS" pitchFamily="2" charset="-34"/>
              </a:rPr>
              <a:t>แผนยุทธศาสตร์กำจัดโรคพิษสุนัขบ้าให้หมดไป</a:t>
            </a:r>
            <a:r>
              <a:rPr lang="th-TH" sz="2800" b="1" dirty="0">
                <a:solidFill>
                  <a:srgbClr val="002060"/>
                </a:solidFill>
                <a:latin typeface="TH Niramit AS" pitchFamily="2" charset="-34"/>
                <a:cs typeface="TH Niramit AS" pitchFamily="2" charset="-34"/>
              </a:rPr>
              <a:t> </a:t>
            </a:r>
            <a:r>
              <a:rPr lang="th-TH" sz="2800" b="1" dirty="0" smtClean="0">
                <a:solidFill>
                  <a:srgbClr val="002060"/>
                </a:solidFill>
                <a:latin typeface="TH Niramit AS" pitchFamily="2" charset="-34"/>
                <a:cs typeface="TH Niramit AS" pitchFamily="2" charset="-34"/>
              </a:rPr>
              <a:t>ปลอดโรคพิษสุนัขบ้า 2563  </a:t>
            </a:r>
            <a:r>
              <a:rPr lang="th-TH" sz="2800" b="1" dirty="0" smtClean="0">
                <a:solidFill>
                  <a:srgbClr val="002060"/>
                </a:solidFill>
              </a:rPr>
              <a:t>              </a:t>
            </a:r>
            <a:endParaRPr lang="th-TH" sz="2800" b="1" dirty="0">
              <a:solidFill>
                <a:srgbClr val="002060"/>
              </a:solidFill>
            </a:endParaRPr>
          </a:p>
        </p:txBody>
      </p:sp>
      <p:graphicFrame>
        <p:nvGraphicFramePr>
          <p:cNvPr id="5" name="ตัวแทนเนื้อหา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76718897"/>
              </p:ext>
            </p:extLst>
          </p:nvPr>
        </p:nvGraphicFramePr>
        <p:xfrm>
          <a:off x="304800" y="1554165"/>
          <a:ext cx="8686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7855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4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พื้นที่ปลอดโรคพิษสุนัขบ้า 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th-TH" dirty="0" smtClean="0">
                <a:solidFill>
                  <a:srgbClr val="002060"/>
                </a:solidFill>
              </a:rPr>
              <a:t> </a:t>
            </a:r>
            <a:r>
              <a:rPr lang="th-TH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หมายถึง พื้นที่ที่ไม่ปรากฏโรคพิษสุนัขบ้าทั้งในคนและในสัตว์ทุกชนิด มีการเฝ้าระวังโรค</a:t>
            </a:r>
            <a:r>
              <a:rPr lang="th-TH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อย่างทั่วถึง มีมาตรการควบคุมอย่างต่อเนื่อง และควรมีการเฝ้าระวังการนำสัตว์เข้ามาในพื้นที่อย่างมีประสิทธิภาพ จนผลการตรวจทางห้องปฏิบัติการไม่พบคนและสัตว์เป็นโรคพิษสุนัขบ้าตลอดระยะเวลา 2 ปี</a:t>
            </a:r>
            <a:r>
              <a:rPr lang="th-TH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ติดต่อกัน...</a:t>
            </a:r>
          </a:p>
          <a:p>
            <a:pPr marL="0" indent="0">
              <a:buNone/>
            </a:pPr>
            <a:r>
              <a:rPr lang="th-TH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-ไม่</a:t>
            </a:r>
            <a:r>
              <a:rPr lang="th-TH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มีรายงานผู้เสียชีวิตด้วยโรคพิษสุนัขบ้า</a:t>
            </a:r>
          </a:p>
          <a:p>
            <a:pPr marL="0" indent="0">
              <a:buNone/>
            </a:pPr>
            <a:r>
              <a:rPr lang="th-TH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-ไม่</a:t>
            </a:r>
            <a:r>
              <a:rPr lang="th-TH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มีรายงานการเกิดโรคพิษสุนัขบ้าในสัตว์</a:t>
            </a:r>
          </a:p>
          <a:p>
            <a:pPr marL="0" indent="0">
              <a:buNone/>
            </a:pPr>
            <a:r>
              <a:rPr lang="th-TH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-ฉีด</a:t>
            </a:r>
            <a:r>
              <a:rPr lang="th-TH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วัคซีน ≥ ๘๐%</a:t>
            </a:r>
          </a:p>
          <a:p>
            <a:pPr marL="0" indent="0">
              <a:buNone/>
            </a:pPr>
            <a:r>
              <a:rPr lang="th-TH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-ขึ้น</a:t>
            </a:r>
            <a:r>
              <a:rPr lang="th-TH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ทะเบียนสุนัข-แมว ≥ ๘๐%</a:t>
            </a:r>
          </a:p>
          <a:p>
            <a:pPr marL="0" indent="0">
              <a:buNone/>
            </a:pPr>
            <a:r>
              <a:rPr lang="th-TH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-ไม่</a:t>
            </a:r>
            <a:r>
              <a:rPr lang="th-TH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มีสุนัข จรจัด</a:t>
            </a:r>
          </a:p>
          <a:p>
            <a:endParaRPr lang="th-TH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0242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พฤษภาคม ๒๕๖๐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8580432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830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3600" b="1" i="1" dirty="0" smtClean="0">
                <a:solidFill>
                  <a:srgbClr val="081058"/>
                </a:solidFill>
                <a:latin typeface="TH SarabunPSK" pitchFamily="34" charset="-34"/>
                <a:cs typeface="TH SarabunPSK" pitchFamily="34" charset="-34"/>
              </a:rPr>
              <a:t>กฎหมายของกรมปศุสัตว์/หน่วยงานอื่นๆที่เกี่ยวข้องที่ควรรู้</a:t>
            </a:r>
            <a:endParaRPr lang="th-TH" sz="3600" b="1" i="1" dirty="0">
              <a:solidFill>
                <a:srgbClr val="081058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th-TH" b="1" i="1" dirty="0" smtClean="0">
                <a:solidFill>
                  <a:srgbClr val="081058"/>
                </a:solidFill>
                <a:latin typeface="TH SarabunPSK" pitchFamily="34" charset="-34"/>
                <a:cs typeface="TH SarabunPSK" pitchFamily="34" charset="-34"/>
              </a:rPr>
              <a:t>๑.พระราชบัญญัติ</a:t>
            </a:r>
            <a:r>
              <a:rPr lang="th-TH" b="1" i="1" dirty="0">
                <a:solidFill>
                  <a:srgbClr val="081058"/>
                </a:solidFill>
                <a:latin typeface="TH SarabunPSK" pitchFamily="34" charset="-34"/>
                <a:cs typeface="TH SarabunPSK" pitchFamily="34" charset="-34"/>
              </a:rPr>
              <a:t>โรคระบาดสัตว์ </a:t>
            </a:r>
            <a:r>
              <a:rPr lang="th-TH" b="1" i="1" dirty="0" smtClean="0">
                <a:solidFill>
                  <a:srgbClr val="081058"/>
                </a:solidFill>
                <a:latin typeface="TH SarabunPSK" pitchFamily="34" charset="-34"/>
                <a:cs typeface="TH SarabunPSK" pitchFamily="34" charset="-34"/>
              </a:rPr>
              <a:t>พ.ศ.๒๕๕๘ </a:t>
            </a:r>
          </a:p>
          <a:p>
            <a:pPr marL="0" indent="0">
              <a:buNone/>
            </a:pPr>
            <a:r>
              <a:rPr lang="th-TH" b="1" i="1" dirty="0" smtClean="0">
                <a:solidFill>
                  <a:srgbClr val="081058"/>
                </a:solidFill>
                <a:latin typeface="TH SarabunPSK" pitchFamily="34" charset="-34"/>
                <a:cs typeface="TH SarabunPSK" pitchFamily="34" charset="-34"/>
              </a:rPr>
              <a:t>๒.พระราชบัญญัติโรคพิษสุนัขบ้า พ.ศ.๒๕๓๕</a:t>
            </a:r>
            <a:br>
              <a:rPr lang="th-TH" b="1" i="1" dirty="0" smtClean="0">
                <a:solidFill>
                  <a:srgbClr val="081058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b="1" i="1" dirty="0" smtClean="0">
                <a:solidFill>
                  <a:srgbClr val="081058"/>
                </a:solidFill>
                <a:latin typeface="TH SarabunPSK" pitchFamily="34" charset="-34"/>
                <a:cs typeface="TH SarabunPSK" pitchFamily="34" charset="-34"/>
              </a:rPr>
              <a:t>๓.พระราชบัญญัติ </a:t>
            </a:r>
            <a:r>
              <a:rPr lang="th-TH" b="1" i="1" dirty="0">
                <a:solidFill>
                  <a:srgbClr val="081058"/>
                </a:solidFill>
                <a:latin typeface="TH SarabunPSK" pitchFamily="34" charset="-34"/>
                <a:cs typeface="TH SarabunPSK" pitchFamily="34" charset="-34"/>
              </a:rPr>
              <a:t>ป้องกันการทารุณกรรม และการ</a:t>
            </a:r>
            <a:r>
              <a:rPr lang="th-TH" b="1" i="1" dirty="0" err="1">
                <a:solidFill>
                  <a:srgbClr val="081058"/>
                </a:solidFill>
                <a:latin typeface="TH SarabunPSK" pitchFamily="34" charset="-34"/>
                <a:cs typeface="TH SarabunPSK" pitchFamily="34" charset="-34"/>
              </a:rPr>
              <a:t>จัดสวัสดิ</a:t>
            </a:r>
            <a:r>
              <a:rPr lang="th-TH" b="1" i="1" dirty="0">
                <a:solidFill>
                  <a:srgbClr val="081058"/>
                </a:solidFill>
                <a:latin typeface="TH SarabunPSK" pitchFamily="34" charset="-34"/>
                <a:cs typeface="TH SarabunPSK" pitchFamily="34" charset="-34"/>
              </a:rPr>
              <a:t>ภาพสัตว์ </a:t>
            </a:r>
            <a:br>
              <a:rPr lang="th-TH" b="1" i="1" dirty="0">
                <a:solidFill>
                  <a:srgbClr val="081058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b="1" i="1" dirty="0" smtClean="0">
                <a:solidFill>
                  <a:srgbClr val="081058"/>
                </a:solidFill>
                <a:latin typeface="TH SarabunPSK" pitchFamily="34" charset="-34"/>
                <a:cs typeface="TH SarabunPSK" pitchFamily="34" charset="-34"/>
              </a:rPr>
              <a:t>พ.ศ.๒๕๕๗</a:t>
            </a:r>
          </a:p>
          <a:p>
            <a:pPr marL="0" indent="0">
              <a:buNone/>
            </a:pPr>
            <a:r>
              <a:rPr lang="th-TH" b="1" i="1" dirty="0">
                <a:solidFill>
                  <a:srgbClr val="081058"/>
                </a:solidFill>
                <a:latin typeface="TH SarabunPSK" pitchFamily="34" charset="-34"/>
                <a:cs typeface="TH SarabunPSK" pitchFamily="34" charset="-34"/>
              </a:rPr>
              <a:t>๔</a:t>
            </a:r>
            <a:r>
              <a:rPr lang="th-TH" b="1" i="1" dirty="0" smtClean="0">
                <a:solidFill>
                  <a:srgbClr val="081058"/>
                </a:solidFill>
                <a:latin typeface="TH SarabunPSK" pitchFamily="34" charset="-34"/>
                <a:cs typeface="TH SarabunPSK" pitchFamily="34" charset="-34"/>
              </a:rPr>
              <a:t>.พระราชบัญญัติวิชาชีพการ</a:t>
            </a:r>
            <a:r>
              <a:rPr lang="th-TH" b="1" i="1" dirty="0" err="1" smtClean="0">
                <a:solidFill>
                  <a:srgbClr val="081058"/>
                </a:solidFill>
                <a:latin typeface="TH SarabunPSK" pitchFamily="34" charset="-34"/>
                <a:cs typeface="TH SarabunPSK" pitchFamily="34" charset="-34"/>
              </a:rPr>
              <a:t>สัตว</a:t>
            </a:r>
            <a:r>
              <a:rPr lang="th-TH" b="1" i="1" dirty="0" smtClean="0">
                <a:solidFill>
                  <a:srgbClr val="081058"/>
                </a:solidFill>
                <a:latin typeface="TH SarabunPSK" pitchFamily="34" charset="-34"/>
                <a:cs typeface="TH SarabunPSK" pitchFamily="34" charset="-34"/>
              </a:rPr>
              <a:t>แพทย์ พ.ศ.๒๕๔๕</a:t>
            </a:r>
          </a:p>
          <a:p>
            <a:pPr marL="0" indent="0">
              <a:buNone/>
            </a:pPr>
            <a:r>
              <a:rPr lang="th-TH" b="1" i="1" dirty="0" smtClean="0">
                <a:solidFill>
                  <a:srgbClr val="081058"/>
                </a:solidFill>
                <a:latin typeface="TH SarabunPSK" pitchFamily="34" charset="-34"/>
                <a:cs typeface="TH SarabunPSK" pitchFamily="34" charset="-34"/>
              </a:rPr>
              <a:t>๕.พระราชบัญญัติ</a:t>
            </a:r>
            <a:r>
              <a:rPr lang="th-TH" b="1" i="1" dirty="0">
                <a:solidFill>
                  <a:srgbClr val="081058"/>
                </a:solidFill>
                <a:latin typeface="TH SarabunPSK" pitchFamily="34" charset="-34"/>
                <a:cs typeface="TH SarabunPSK" pitchFamily="34" charset="-34"/>
              </a:rPr>
              <a:t>โรคติดต่อ พ.ศ. </a:t>
            </a:r>
            <a:r>
              <a:rPr lang="th-TH" b="1" i="1" dirty="0" smtClean="0">
                <a:solidFill>
                  <a:srgbClr val="081058"/>
                </a:solidFill>
                <a:latin typeface="TH SarabunPSK" pitchFamily="34" charset="-34"/>
                <a:cs typeface="TH SarabunPSK" pitchFamily="34" charset="-34"/>
              </a:rPr>
              <a:t>๒๕๕๘</a:t>
            </a:r>
          </a:p>
          <a:p>
            <a:pPr marL="0" indent="0">
              <a:buNone/>
            </a:pPr>
            <a:r>
              <a:rPr lang="th-TH" b="1" i="1" dirty="0">
                <a:solidFill>
                  <a:srgbClr val="081058"/>
                </a:solidFill>
                <a:latin typeface="TH SarabunPSK" pitchFamily="34" charset="-34"/>
                <a:cs typeface="TH SarabunPSK" pitchFamily="34" charset="-34"/>
              </a:rPr>
              <a:t>๖. </a:t>
            </a:r>
            <a:r>
              <a:rPr lang="th-TH" b="1" i="1" dirty="0" smtClean="0">
                <a:solidFill>
                  <a:srgbClr val="081058"/>
                </a:solidFill>
                <a:latin typeface="TH SarabunPSK" pitchFamily="34" charset="-34"/>
                <a:cs typeface="TH SarabunPSK" pitchFamily="34" charset="-34"/>
              </a:rPr>
              <a:t>พระราชบัญญัติการ</a:t>
            </a:r>
            <a:r>
              <a:rPr lang="th-TH" b="1" i="1" dirty="0">
                <a:solidFill>
                  <a:srgbClr val="081058"/>
                </a:solidFill>
                <a:latin typeface="TH SarabunPSK" pitchFamily="34" charset="-34"/>
                <a:cs typeface="TH SarabunPSK" pitchFamily="34" charset="-34"/>
              </a:rPr>
              <a:t>สาธารณสุข พ.ศ. </a:t>
            </a:r>
            <a:r>
              <a:rPr lang="th-TH" b="1" i="1" dirty="0" smtClean="0">
                <a:solidFill>
                  <a:srgbClr val="081058"/>
                </a:solidFill>
                <a:latin typeface="TH SarabunPSK" pitchFamily="34" charset="-34"/>
                <a:cs typeface="TH SarabunPSK" pitchFamily="34" charset="-34"/>
              </a:rPr>
              <a:t>๒๕๓๕</a:t>
            </a:r>
          </a:p>
          <a:p>
            <a:pPr marL="0" indent="0">
              <a:buNone/>
            </a:pPr>
            <a:r>
              <a:rPr lang="th-TH" b="1" i="1" dirty="0">
                <a:solidFill>
                  <a:srgbClr val="081058"/>
                </a:solidFill>
                <a:latin typeface="TH SarabunPSK" pitchFamily="34" charset="-34"/>
                <a:cs typeface="TH SarabunPSK" pitchFamily="34" charset="-34"/>
              </a:rPr>
              <a:t>๗. </a:t>
            </a:r>
            <a:r>
              <a:rPr lang="th-TH" b="1" i="1" dirty="0" smtClean="0">
                <a:solidFill>
                  <a:srgbClr val="081058"/>
                </a:solidFill>
                <a:latin typeface="TH SarabunPSK" pitchFamily="34" charset="-34"/>
                <a:cs typeface="TH SarabunPSK" pitchFamily="34" charset="-34"/>
              </a:rPr>
              <a:t>พระราชบัญญัติยา </a:t>
            </a:r>
            <a:r>
              <a:rPr lang="th-TH" b="1" i="1" dirty="0">
                <a:solidFill>
                  <a:srgbClr val="081058"/>
                </a:solidFill>
                <a:latin typeface="TH SarabunPSK" pitchFamily="34" charset="-34"/>
                <a:cs typeface="TH SarabunPSK" pitchFamily="34" charset="-34"/>
              </a:rPr>
              <a:t>พ.ศ. </a:t>
            </a:r>
            <a:r>
              <a:rPr lang="th-TH" b="1" i="1" dirty="0" smtClean="0">
                <a:solidFill>
                  <a:srgbClr val="081058"/>
                </a:solidFill>
                <a:latin typeface="TH SarabunPSK" pitchFamily="34" charset="-34"/>
                <a:cs typeface="TH SarabunPSK" pitchFamily="34" charset="-34"/>
              </a:rPr>
              <a:t>๒๕๑๐</a:t>
            </a:r>
            <a:r>
              <a:rPr lang="th-TH" b="1" i="1" dirty="0">
                <a:solidFill>
                  <a:srgbClr val="081058"/>
                </a:solidFill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b="1" i="1" dirty="0">
                <a:solidFill>
                  <a:srgbClr val="081058"/>
                </a:solidFill>
                <a:latin typeface="TH SarabunPSK" pitchFamily="34" charset="-34"/>
                <a:cs typeface="TH SarabunPSK" pitchFamily="34" charset="-34"/>
              </a:rPr>
            </a:br>
            <a:endParaRPr lang="th-TH" b="1" i="1" dirty="0">
              <a:solidFill>
                <a:srgbClr val="081058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894112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sz="3600" dirty="0" smtClean="0"/>
              <a:t/>
            </a:r>
            <a:br>
              <a:rPr lang="th-TH" sz="3600" dirty="0" smtClean="0"/>
            </a:b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สาระสำคัญ</a:t>
            </a: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600" b="1" dirty="0">
                <a:latin typeface="TH SarabunPSK" pitchFamily="34" charset="-34"/>
                <a:cs typeface="TH SarabunPSK" pitchFamily="34" charset="-34"/>
              </a:rPr>
            </a:b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พระราชบัญญัติโรคพิษสุนัข</a:t>
            </a: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บ้า </a:t>
            </a: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พ.ศ. 2535</a:t>
            </a:r>
            <a:r>
              <a:rPr lang="th-TH" dirty="0"/>
              <a:t/>
            </a:r>
            <a:br>
              <a:rPr lang="th-TH" dirty="0"/>
            </a:b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1.สุนัข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ต้องได้รับการฉีดวัคซีนครั้งแรกเมื่อสุนัขนั้นมีอายุตั้งแต่ 2 เดือนไม่เกิน 4 เดือน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และได้รับ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การฉีดวัคซีนครั้งต่อไปตามระยะเวลา ที่กำหนดในใบรับรองการฉีดวัคซีน (มาตรา 5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1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)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)</a:t>
            </a:r>
            <a:endParaRPr lang="en-US" dirty="0">
              <a:latin typeface="TH SarabunPSK" pitchFamily="34" charset="-34"/>
              <a:cs typeface="TH SarabunPSK" pitchFamily="34" charset="-34"/>
            </a:endParaRPr>
          </a:p>
          <a:p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2.เมื่อ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สุนัขหรือสัตว์ควบคุม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ได้รับ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การฉีดวัคซีนแล้ว</a:t>
            </a:r>
            <a:r>
              <a:rPr lang="th-TH" dirty="0" err="1">
                <a:latin typeface="TH SarabunPSK" pitchFamily="34" charset="-34"/>
                <a:cs typeface="TH SarabunPSK" pitchFamily="34" charset="-34"/>
              </a:rPr>
              <a:t>สัตว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แพทย์ หรือผู้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ได้รับมอบหมาย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เป็นหนังสือจาก</a:t>
            </a:r>
            <a:r>
              <a:rPr lang="th-TH" dirty="0" err="1">
                <a:latin typeface="TH SarabunPSK" pitchFamily="34" charset="-34"/>
                <a:cs typeface="TH SarabunPSK" pitchFamily="34" charset="-34"/>
              </a:rPr>
              <a:t>สัตว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แพทย์หรือผู้ประกอบการ บำบัดโรคสัตว์ซึ่งเป็นผู้ฉีดวัคซีนต้องมอบเครื่องหมายประจำตัวสัตว์ ซึ่ง แสดงว่าสัตว์ควบคุมนั้นไต้รับการฉีดวัคซีนแล้วและใบรับรองการฉีด วัคซีน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ให้แก่เจ้าของ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สัตว์ โดย</a:t>
            </a:r>
            <a:r>
              <a:rPr lang="th-TH" dirty="0" err="1">
                <a:latin typeface="TH SarabunPSK" pitchFamily="34" charset="-34"/>
                <a:cs typeface="TH SarabunPSK" pitchFamily="34" charset="-34"/>
              </a:rPr>
              <a:t>สัตว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แพทย์หรือผู้ประกอบการบำบัดโรคสัตว์ ต้องเก็บสำเนาใบรับรองการฉีดวัคซีนและหลักฐานการจ่ายเครื่องหมาย ประจำตัวสัตว์ ล้าสูญหาย หรือชำรุดก่อนหมดอายุให้เจ้าของสัตว์ขอรับใหม่ ภายใน 15 วัน โดย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เสีย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ค่าธรรมเนียมตามที่กำหนด (มาตรา 6,7,8)</a:t>
            </a:r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4528234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สาระสำคัญ</a:t>
            </a:r>
            <a:br>
              <a:rPr lang="th-TH" b="1" dirty="0">
                <a:latin typeface="TH SarabunPSK" pitchFamily="34" charset="-34"/>
                <a:cs typeface="TH SarabunPSK" pitchFamily="34" charset="-34"/>
              </a:rPr>
            </a:br>
            <a:r>
              <a:rPr lang="th-TH" b="1" dirty="0">
                <a:latin typeface="TH SarabunPSK" pitchFamily="34" charset="-34"/>
                <a:cs typeface="TH SarabunPSK" pitchFamily="34" charset="-34"/>
              </a:rPr>
              <a:t>พระราชบัญญัติโรคพิษสุนัขบ้า พ.ศ.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2535 (ต่อ)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3.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สุนัข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ที่พบในที่สาธารณะ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ไม่มี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เครื่องหมายประจำตัวสัตว์ หรือ มีเครื่องหมายปลอม พนักงานเจ้าหน้าที่หรือพนักงานท้องถิ่น มีอำนาจ จับสุนัขเพื่อกักขัง ถ้าเจ้าของ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ไม่มา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รับภายใน 5 วัน จึงจะทำลาย สุนัข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นั้นได้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(มาตรา 9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)</a:t>
            </a:r>
          </a:p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4. </a:t>
            </a:r>
            <a:r>
              <a:rPr lang="th-TH" dirty="0" err="1" smtClean="0">
                <a:latin typeface="TH SarabunPSK" pitchFamily="34" charset="-34"/>
                <a:cs typeface="TH SarabunPSK" pitchFamily="34" charset="-34"/>
              </a:rPr>
              <a:t>สัตว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แพทย์มีอำนาจเข้าไปในบ้าน โรงเรือน หรือสถานที่ เพื่อสอบถามจำนวน เพศ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พันธุ์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อายุ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สีของ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สัตว์และฉีดวัคซีนให้สัตว์ที่ ยัง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ไม่ได้รับ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การฉีดวัคซีนตามกำหนด และคิดค่าธรรมเนียมเป็น 2 เท่า หรือมีอำนาจน่าสัตว์ที่ตาย หรือสงสัยว่าตายด้วยโรคพิษสุนัขบ้าไปรับการ ชันสูตรรวมทั้งสั่งให้เจ้าของสัตว์ทำลายสัตว์ (มาตรา 10)</a:t>
            </a:r>
          </a:p>
          <a:p>
            <a:endParaRPr lang="th-TH" dirty="0"/>
          </a:p>
          <a:p>
            <a:endParaRPr lang="th-TH" dirty="0" smtClean="0"/>
          </a:p>
          <a:p>
            <a:endParaRPr lang="th-TH" dirty="0" smtClean="0"/>
          </a:p>
          <a:p>
            <a:endParaRPr lang="th-TH" dirty="0"/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8203433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สาระสำคัญ</a:t>
            </a:r>
            <a:br>
              <a:rPr lang="th-TH" b="1" dirty="0">
                <a:latin typeface="TH SarabunPSK" pitchFamily="34" charset="-34"/>
                <a:cs typeface="TH SarabunPSK" pitchFamily="34" charset="-34"/>
              </a:rPr>
            </a:br>
            <a:r>
              <a:rPr lang="th-TH" b="1" dirty="0">
                <a:latin typeface="TH SarabunPSK" pitchFamily="34" charset="-34"/>
                <a:cs typeface="TH SarabunPSK" pitchFamily="34" charset="-34"/>
              </a:rPr>
              <a:t>พระราชบัญญัติโรคพิษสุนัขบ้า พ.ศ. 2535 (ต่อ)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5.เมื่อ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สัตว์ในควบคุมถูกสัตว์ที่สงสัยว่าเป็นโรคพิษสุนัข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บ้า เจ้าของ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สัตว์ต้องแจ้งต่อพนักงานเจ้าหน้าที่หรือเจ้าพนักงานท้องถิ่นภายใน 24 ชั่วโมง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และเฝ้า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สังเกต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อาการไม่น้อย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กว่า 6 เดือนนับแต่เวลาที่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ถูกควบคุม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ระหว่าง นี้ห้ามจำหน่าย จ่าย โอน ถ้าสัตว์แสดงอาการของโรคพิษสุนัขบ้าหรือตาย หรือ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สูญหาย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ก็ให้แจ้งต่อพนักงานเจ้าหน้าที่หรือเจ้าพนักงานท้องถิ่นภายใน 24 ชั่วโมง (มาตรา 11,12,18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)</a:t>
            </a:r>
          </a:p>
          <a:p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6.เมื่อ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ได้รับแจ้งหรือสงสัยว่าสัตว์มีอาการของโรคพิษสุนัข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บ้า </a:t>
            </a:r>
            <a:r>
              <a:rPr lang="th-TH" dirty="0" err="1" smtClean="0">
                <a:latin typeface="TH SarabunPSK" pitchFamily="34" charset="-34"/>
                <a:cs typeface="TH SarabunPSK" pitchFamily="34" charset="-34"/>
              </a:rPr>
              <a:t>สัตว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แพทย์มีอำนาจเรียกตรวจยานพาหนะหรือเข้าไปในบ้าน โรงเรือน หรือ สถานที่ที่มีสัตว์ควบคุม ถ้าสัตว์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ไม่มี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อาการของโรคพิษสุนัขบ้าแต่เห็นว่า ควรฉีดวัคซีนให้สัตว์นั้น ถ้าสัตว์นั้นได้ฉีดวัคซีนตามกำหนดแล้ว เจ้าของ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ไม่ต้องเสียค่าธรรมเนียม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แต่ถ้าสัตว์นั้นยังไม่ได้ฉีดวัคซีนจะต้อง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เสีย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ค่า ธรรมเนียมเป็น 2 เท่า    ถ้าสัตว์มีอาการของโรคพิษสุนัขบ้าให้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เจ้าของควบคุม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สัตว์ไว้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ไม่น้อย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กว่า 15 วัน และให้</a:t>
            </a:r>
            <a:r>
              <a:rPr lang="th-TH" dirty="0" err="1">
                <a:latin typeface="TH SarabunPSK" pitchFamily="34" charset="-34"/>
                <a:cs typeface="TH SarabunPSK" pitchFamily="34" charset="-34"/>
              </a:rPr>
              <a:t>สัตว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แพทย์มีอำนาจทำลายสัตว์ นั้นได้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มาตรา 14)</a:t>
            </a:r>
          </a:p>
          <a:p>
            <a:endParaRPr lang="th-TH" dirty="0"/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5427775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สาระสำคัญ</a:t>
            </a:r>
            <a:br>
              <a:rPr lang="th-TH" b="1" dirty="0">
                <a:latin typeface="TH SarabunPSK" pitchFamily="34" charset="-34"/>
                <a:cs typeface="TH SarabunPSK" pitchFamily="34" charset="-34"/>
              </a:rPr>
            </a:br>
            <a:r>
              <a:rPr lang="th-TH" b="1" dirty="0">
                <a:latin typeface="TH SarabunPSK" pitchFamily="34" charset="-34"/>
                <a:cs typeface="TH SarabunPSK" pitchFamily="34" charset="-34"/>
              </a:rPr>
              <a:t>พระราชบัญญัติโรคพิษสุนัขบ้า พ.ศ. 2535 (ต่อ)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7.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เมื่อ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พบสัตว์มีอาการของโรคพิษสุนัขบ้าในที่สาธารณะ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ให้ทำลาย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สัตว์นั้นได้ และให้แจ้งพนักงานสาธารณสุขเพื่อดำเนินการตาม กฎหมายว่าด้วยโรคพิษสุนัขบ้า โดยเร็วที่สุด (มาตรา 15,16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)</a:t>
            </a:r>
          </a:p>
          <a:p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8.เจ้าของ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สัตว์ที่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ไม่จัดการ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ให้สัตว์ได้รับการฉีดวัคซีน จะต้อง ระวางโทษปรับ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ไม่เกิน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200 บาท (มาตรา 21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)</a:t>
            </a:r>
          </a:p>
          <a:p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9.การ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จำหน่ายจ่ายโอนสัตว์ต้องมอบเครื่องหมายประจำตัวสัตว์ และใบรับรองการฉีดวัคซีนให้ผู้รับโอน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ด้วย</a:t>
            </a:r>
          </a:p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10.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เจ้าของ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สัตว์ที่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ขัดขวางหรือไม่ให้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ความร่วมมือในการ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ฉีดวัคซีน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ป้องกันโรคพิษสุนัขบ้าหรือใช้เครื่องหมายรับรองการฉีดวัคซีน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หรือใบรับรอง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การฉีดวัคซีนปลอม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หรือไม่เฝ้า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สังเกตอาการสัตว์ที่สงสัยว่าเป็น โรคพิษสุนัขบ้า ต้องระวางโทษจำคุก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ไม่เกิน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หนึ่งเดือนหรือปรับ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ไม่เกิน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1 พันบาท หรือทั้งจำทั้งปรับ (มาตรา 23,25)</a:t>
            </a:r>
          </a:p>
          <a:p>
            <a:endParaRPr lang="th-TH" dirty="0"/>
          </a:p>
          <a:p>
            <a:endParaRPr lang="th-TH" dirty="0"/>
          </a:p>
          <a:p>
            <a:endParaRPr lang="th-TH" dirty="0"/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9547134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สาระสำคัญ</a:t>
            </a:r>
            <a:br>
              <a:rPr lang="th-TH" b="1" dirty="0">
                <a:latin typeface="TH SarabunPSK" pitchFamily="34" charset="-34"/>
                <a:cs typeface="TH SarabunPSK" pitchFamily="34" charset="-34"/>
              </a:rPr>
            </a:br>
            <a:r>
              <a:rPr lang="th-TH" b="1" dirty="0">
                <a:latin typeface="TH SarabunPSK" pitchFamily="34" charset="-34"/>
                <a:cs typeface="TH SarabunPSK" pitchFamily="34" charset="-34"/>
              </a:rPr>
              <a:t>พระราชบัญญัติโรคพิษสุนัขบ้า พ.ศ. 2535 (ต่อ)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11.เจ้าของ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สัตว์ที่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ไม่ทำลายซาก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ที่ตายด้วยโรคพิษสุนัขบ้าหรือ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ไม่ควบคุม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กักสัตว์ที่แสดงอาการโรคพิษสุนัขบ้าตามคำสั่งของ</a:t>
            </a:r>
            <a:r>
              <a:rPr lang="th-TH" dirty="0" err="1">
                <a:latin typeface="TH SarabunPSK" pitchFamily="34" charset="-34"/>
                <a:cs typeface="TH SarabunPSK" pitchFamily="34" charset="-34"/>
              </a:rPr>
              <a:t>สัตว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แพทย์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หรือไม่แจ้ง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ต่อพนักงานเจ้าหน้าที่ หรือเจ้าพนักงานท้องถิ่นเมื่อสัตว์มี อาการโรคพิษสุนัขบ้าหรือถูกสัตว์ที่เป็นโรคพิษสุนัขบ้ากัดต้องระวาง โทษจำคุก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ไม่เกิน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3 เดือน หรือปรับ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ไม่เกิน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3,000 บาท หรือทั้งจำทั้งปรับ (มาตรา 24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)</a:t>
            </a:r>
          </a:p>
          <a:p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12.ผู้มีอำนาจ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ฉีดวัคซีน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ได้แต่</a:t>
            </a:r>
            <a:r>
              <a:rPr lang="th-TH" dirty="0" err="1">
                <a:latin typeface="TH SarabunPSK" pitchFamily="34" charset="-34"/>
                <a:cs typeface="TH SarabunPSK" pitchFamily="34" charset="-34"/>
              </a:rPr>
              <a:t>สัตว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แพทย์หรือผู้ที่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ได้รับ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มอบหมาย จาก</a:t>
            </a:r>
            <a:r>
              <a:rPr lang="th-TH" dirty="0" err="1">
                <a:latin typeface="TH SarabunPSK" pitchFamily="34" charset="-34"/>
                <a:cs typeface="TH SarabunPSK" pitchFamily="34" charset="-34"/>
              </a:rPr>
              <a:t>สัตว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แพทย์หรือผู้ประกอบการบำบัดโรคสัตว์เป็น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หนังสือ</a:t>
            </a:r>
          </a:p>
          <a:p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13.ใน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การปฏิบัติหน้าที่ตามพระราชบัญญัตินี้   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พนักงานเจ้าหน้าที่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ต้องแสดงบัตรประจำตัวพนักงานเจ้าหน้าที่ต่อบุคคลที่เกี่ยวช้อง (มาตรา 20)</a:t>
            </a:r>
          </a:p>
          <a:p>
            <a:endParaRPr lang="th-TH" dirty="0"/>
          </a:p>
          <a:p>
            <a:endParaRPr lang="th-TH" dirty="0"/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75614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sz="2400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2400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31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โครงการ</a:t>
            </a:r>
            <a:r>
              <a:rPr lang="th-TH" sz="31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ฝึกอบรมเพื่อสร้างและพัฒนาศักยภาพอาสาปศุสัตว์ด้านโรคพิษสุนัขบ้า </a:t>
            </a:r>
            <a:br>
              <a:rPr lang="th-TH" sz="31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31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จังหวัดศรีสะ</a:t>
            </a:r>
            <a:r>
              <a:rPr lang="th-TH" sz="3100" b="1" dirty="0" err="1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เกษ</a:t>
            </a:r>
            <a:r>
              <a:rPr lang="th-TH" sz="31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ปีงบประมาณ ๒๕๖๒</a:t>
            </a:r>
            <a:r>
              <a:rPr lang="en-US" sz="31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/>
            </a:r>
            <a:br>
              <a:rPr lang="en-US" sz="31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</a:br>
            <a:endParaRPr lang="th-TH" sz="3100" b="1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988840"/>
            <a:ext cx="8229600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63933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h-TH" sz="3200" dirty="0"/>
              <a:t/>
            </a:r>
            <a:br>
              <a:rPr lang="th-TH" sz="3200" dirty="0"/>
            </a:b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หน้าที่</a:t>
            </a: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ของบุคคลตามพระราชบัญญัติโรคพิษสุนัข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บ้า</a:t>
            </a: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พ.ศ. </a:t>
            </a: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2535</a:t>
            </a:r>
            <a:br>
              <a:rPr lang="th-TH" sz="3200" b="1" dirty="0">
                <a:latin typeface="TH SarabunPSK" pitchFamily="34" charset="-34"/>
                <a:cs typeface="TH SarabunPSK" pitchFamily="34" charset="-34"/>
              </a:rPr>
            </a:b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หน้าที่ของรัฐมนตรีว่าการกระทรวงเกษตรและ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สหกรณ์</a:t>
            </a:r>
          </a:p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หน้าที่ของอธิบดี</a:t>
            </a:r>
            <a:endParaRPr lang="th-TH" b="1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หน้าที่ของ</a:t>
            </a:r>
            <a:r>
              <a:rPr lang="th-TH" b="1" dirty="0" err="1">
                <a:latin typeface="TH SarabunPSK" pitchFamily="34" charset="-34"/>
                <a:cs typeface="TH SarabunPSK" pitchFamily="34" charset="-34"/>
              </a:rPr>
              <a:t>สัตว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แพทย์</a:t>
            </a:r>
          </a:p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หน้าที่ของพนักงานเจ้าหน้าที่/เจ้าพนักงาน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ท้องถิ่น</a:t>
            </a:r>
          </a:p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หน้าที่ของเจ้าของ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สัตว์</a:t>
            </a:r>
          </a:p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หน้าที่ของประชาชน</a:t>
            </a:r>
            <a:endParaRPr lang="th-TH" b="1" dirty="0" smtClean="0">
              <a:latin typeface="TH SarabunPSK" pitchFamily="34" charset="-34"/>
              <a:cs typeface="TH SarabunPSK" pitchFamily="34" charset="-34"/>
            </a:endParaRPr>
          </a:p>
          <a:p>
            <a:endParaRPr lang="th-TH" dirty="0" smtClean="0"/>
          </a:p>
          <a:p>
            <a:endParaRPr lang="th-TH" dirty="0" smtClean="0"/>
          </a:p>
          <a:p>
            <a:endParaRPr lang="th-TH" dirty="0" smtClean="0"/>
          </a:p>
          <a:p>
            <a:endParaRPr lang="th-TH" dirty="0" smtClean="0"/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2336935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sz="3600" dirty="0" smtClean="0"/>
              <a:t/>
            </a:r>
            <a:br>
              <a:rPr lang="th-TH" sz="3600" dirty="0" smtClean="0"/>
            </a:b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หน้าที่</a:t>
            </a: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ของรัฐมนตรีว่าการกระทรวงเกษตรและสหกรณ์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b="1" dirty="0">
                <a:latin typeface="TH SarabunPSK" pitchFamily="34" charset="-34"/>
                <a:cs typeface="TH SarabunPSK" pitchFamily="34" charset="-34"/>
              </a:rPr>
            </a:b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1.แต่งตั้ง</a:t>
            </a:r>
            <a:r>
              <a:rPr lang="th-TH" dirty="0" err="1">
                <a:latin typeface="TH SarabunPSK" pitchFamily="34" charset="-34"/>
                <a:cs typeface="TH SarabunPSK" pitchFamily="34" charset="-34"/>
              </a:rPr>
              <a:t>สัตว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แพทย์</a:t>
            </a:r>
          </a:p>
          <a:p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2.แต่งตั้ง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พนักงานเจ้าหน้าที่</a:t>
            </a:r>
          </a:p>
          <a:p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3.ออก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กฎกระทรวง</a:t>
            </a:r>
          </a:p>
          <a:p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3.1อัตรา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ค่าธรรมเนียมการฉีดวัคซีน</a:t>
            </a:r>
          </a:p>
          <a:p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3.2อัตรา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ค่าธรรมเนียมเครื่องหมายประจำตัวสัตว์</a:t>
            </a:r>
          </a:p>
          <a:p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3.3อัตรา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ค่าธรรมเนียมใบรับรองการฉีดวัคซีน</a:t>
            </a:r>
          </a:p>
          <a:p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3.4กำหนด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แบบบัตรประจำตัวพนักงานเจ้าหน้าที่</a:t>
            </a:r>
          </a:p>
          <a:p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4.ยกเว้น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ค่าธรรมเนียม </a:t>
            </a:r>
          </a:p>
        </p:txBody>
      </p:sp>
    </p:spTree>
    <p:extLst>
      <p:ext uri="{BB962C8B-B14F-4D97-AF65-F5344CB8AC3E}">
        <p14:creationId xmlns:p14="http://schemas.microsoft.com/office/powerpoint/2010/main" val="263943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หน้าที่ของอธิบดี</a:t>
            </a:r>
            <a:br>
              <a:rPr lang="th-TH" b="1" dirty="0">
                <a:latin typeface="TH SarabunPSK" pitchFamily="34" charset="-34"/>
                <a:cs typeface="TH SarabunPSK" pitchFamily="34" charset="-34"/>
              </a:rPr>
            </a:br>
            <a:r>
              <a:rPr lang="th-TH" b="1" dirty="0">
                <a:latin typeface="TH SarabunPSK" pitchFamily="34" charset="-34"/>
                <a:cs typeface="TH SarabunPSK" pitchFamily="34" charset="-34"/>
              </a:rPr>
              <a:t>ออกระเบียบเพื่อประกาศกำหนด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ดังต่อไปนี้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1.กำหนด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ค่าใช้จ่ายในกรณีที่</a:t>
            </a:r>
            <a:r>
              <a:rPr lang="th-TH" dirty="0" err="1">
                <a:latin typeface="TH SarabunPSK" pitchFamily="34" charset="-34"/>
                <a:cs typeface="TH SarabunPSK" pitchFamily="34" charset="-34"/>
              </a:rPr>
              <a:t>สัตว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แพทย์ไปฉีดวัคซีน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ณ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สถานที่ของเจ้าของสัตว์ (ดูมาตรา 5 วรรค 2)</a:t>
            </a:r>
          </a:p>
          <a:p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2.กำหนด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ลักษณะเครื่องหมายประจำตัวสัตว์ และใบรับรอง การฉีดวัคซีน (ดูมาตรา 6 วรรค 3)</a:t>
            </a:r>
          </a:p>
          <a:p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3.กำหนดระเบียบวิธี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ปฏิบัติเมื่อ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สัตว์ที่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อยู่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ระหว่างเฝ้า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สังเกตอาการ 6 เดือน ตายหรือสูญหาย (ดูมาตรา 12 วรรค 3)</a:t>
            </a:r>
          </a:p>
          <a:p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4.กำหนด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ระเบียบปฏิบัติให้</a:t>
            </a:r>
            <a:r>
              <a:rPr lang="th-TH" dirty="0" err="1">
                <a:latin typeface="TH SarabunPSK" pitchFamily="34" charset="-34"/>
                <a:cs typeface="TH SarabunPSK" pitchFamily="34" charset="-34"/>
              </a:rPr>
              <a:t>สัตว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แพทย์ไปตรวจดูอาการสัตว์ที่มี อาการของโรคพิษสุนัขบ้า ซึ่งอยู่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ระหว่างกักขังไม่น้อย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กว่า 15 วัน (ดูมาตรา 14 (2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))</a:t>
            </a:r>
          </a:p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5. ประกาศกำหนดเขตท้องที่ให้เจ้าของสัตว์ควบคุม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นำสัตว์มารับ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การฉีดวัคซีนจาก</a:t>
            </a:r>
            <a:r>
              <a:rPr lang="th-TH" dirty="0" err="1">
                <a:latin typeface="TH SarabunPSK" pitchFamily="34" charset="-34"/>
                <a:cs typeface="TH SarabunPSK" pitchFamily="34" charset="-34"/>
              </a:rPr>
              <a:t>สัตว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แพทย์ หรือผู้ที่</a:t>
            </a:r>
            <a:r>
              <a:rPr lang="th-TH" dirty="0" err="1">
                <a:latin typeface="TH SarabunPSK" pitchFamily="34" charset="-34"/>
                <a:cs typeface="TH SarabunPSK" pitchFamily="34" charset="-34"/>
              </a:rPr>
              <a:t>สัตว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แพทย์มอบหมาย เป็นหนังสือ ตามวัน เวลา และสถานที่ที่</a:t>
            </a:r>
            <a:r>
              <a:rPr lang="th-TH" dirty="0" err="1">
                <a:latin typeface="TH SarabunPSK" pitchFamily="34" charset="-34"/>
                <a:cs typeface="TH SarabunPSK" pitchFamily="34" charset="-34"/>
              </a:rPr>
              <a:t>สัตว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แพทย์ กำหนด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  โดย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ไม่เสียค่าธรรมเนียมและประกาศของอธิบดีนี้ ให้แจ้งผ่านผู้ว่าราชการจังหวัด ผู้ว่าราชการกรุงเทพมหานคร เพื่อแจ้งให้ส่วนราชการท้องถิ่นที่เกี่ยวข้องดำเนินการ แล้วแต่กรณี (ดูมาตรา 17)</a:t>
            </a:r>
          </a:p>
          <a:p>
            <a:r>
              <a:rPr lang="th-TH" u="sng" dirty="0" smtClean="0">
                <a:latin typeface="TH SarabunPSK" pitchFamily="34" charset="-34"/>
                <a:cs typeface="TH SarabunPSK" pitchFamily="34" charset="-34"/>
                <a:hlinkClick r:id="rId2" action="ppaction://hlinkfile"/>
              </a:rPr>
              <a:t>ประกาศกำหนดเขตฉีดวัคซีนโดยไม่เสียค่าธรรมเนียม</a:t>
            </a:r>
            <a:endParaRPr lang="th-TH" u="sng" dirty="0" smtClean="0">
              <a:latin typeface="TH SarabunPSK" pitchFamily="34" charset="-34"/>
              <a:cs typeface="TH SarabunPSK" pitchFamily="34" charset="-34"/>
            </a:endParaRPr>
          </a:p>
          <a:p>
            <a:endParaRPr lang="th-TH" dirty="0">
              <a:latin typeface="TH SarabunPSK" pitchFamily="34" charset="-34"/>
              <a:cs typeface="TH SarabunPSK" pitchFamily="34" charset="-34"/>
            </a:endParaRPr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16417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 smtClean="0"/>
              <a:t/>
            </a:r>
            <a:br>
              <a:rPr lang="th-TH" dirty="0" smtClean="0"/>
            </a:b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หน้าที่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ของ</a:t>
            </a:r>
            <a:r>
              <a:rPr lang="th-TH" b="1" dirty="0" err="1">
                <a:latin typeface="TH SarabunPSK" pitchFamily="34" charset="-34"/>
                <a:cs typeface="TH SarabunPSK" pitchFamily="34" charset="-34"/>
              </a:rPr>
              <a:t>สัตว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แพทย์</a:t>
            </a:r>
            <a:br>
              <a:rPr lang="th-TH" b="1" dirty="0">
                <a:latin typeface="TH SarabunPSK" pitchFamily="34" charset="-34"/>
                <a:cs typeface="TH SarabunPSK" pitchFamily="34" charset="-34"/>
              </a:rPr>
            </a:b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1.ฉีด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วัคซีนให้สุนัขเมื่ออายุ 2-4 เดือน ส่วนสัตว์อื่นให้ปฏิบัติ ตามกฎกระทรวง ในการนี้ให้เก็บค่าธรรมเนียมจากเจ้าของสัตว์ ตามอัตราที่กำหนดในกฎกระทรวง หรือล้าฉีดที่บ้าน เจ้าของสัตว์ต้อง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เสียค่าใช้จ่าย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ตามที่อธิบดีกำหนด (ดูมาตรา 5 )</a:t>
            </a:r>
          </a:p>
          <a:p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2.เมื่อ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ฉีดวัคซีนให้สัตว์แล้ว </a:t>
            </a:r>
            <a:r>
              <a:rPr lang="th-TH" dirty="0" err="1">
                <a:latin typeface="TH SarabunPSK" pitchFamily="34" charset="-34"/>
                <a:cs typeface="TH SarabunPSK" pitchFamily="34" charset="-34"/>
              </a:rPr>
              <a:t>สัตว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แพทย์หรือผู้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ได้รับ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มอบหมาย เป็นหนังสือจาก</a:t>
            </a:r>
            <a:r>
              <a:rPr lang="th-TH" dirty="0" err="1">
                <a:latin typeface="TH SarabunPSK" pitchFamily="34" charset="-34"/>
                <a:cs typeface="TH SarabunPSK" pitchFamily="34" charset="-34"/>
              </a:rPr>
              <a:t>สัตว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แพทย์ ต้องมอบเครื่องหมายประจำตัวสัตว์และ ใบรับรองการฉีดวัคซีน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แก่เจ้าของ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สัตว์พร้อมทั้งเก็บสำเนาใบรับรองการฉีด วัคซีนและหลักฐานการจ่ายเครื่องหมายประจำตัวสัตว์ตามระเบียบของ ทางราชการ (ดูมาตรา 6,8)</a:t>
            </a:r>
          </a:p>
          <a:p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3.มอบ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เครื่องหมายประจำตัวสัตว์ หรือใบรับรองการฉีด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วัคซีนแทน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ของเติมซึ่งชำรุดหรือ</a:t>
            </a:r>
            <a:r>
              <a:rPr lang="th-TH" dirty="0" err="1">
                <a:latin typeface="TH SarabunPSK" pitchFamily="34" charset="-34"/>
                <a:cs typeface="TH SarabunPSK" pitchFamily="34" charset="-34"/>
              </a:rPr>
              <a:t>เสืย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หาย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แก่เจ้าของ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สัตว์    และให้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เก็บค่าธรรมเนียม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จากเจ้าของสัตว์ ตามอัตราที่กำหนดในกฎกระทรวง (ดูมาตรา 7)</a:t>
            </a:r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19730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 smtClean="0"/>
              <a:t/>
            </a:r>
            <a:br>
              <a:rPr lang="th-TH" dirty="0" smtClean="0"/>
            </a:b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หน้าที่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ของ</a:t>
            </a:r>
            <a:r>
              <a:rPr lang="th-TH" b="1" dirty="0" err="1">
                <a:latin typeface="TH SarabunPSK" pitchFamily="34" charset="-34"/>
                <a:cs typeface="TH SarabunPSK" pitchFamily="34" charset="-34"/>
              </a:rPr>
              <a:t>สัตว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แพทย์(ต่อ)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b="1" dirty="0">
                <a:latin typeface="TH SarabunPSK" pitchFamily="34" charset="-34"/>
                <a:cs typeface="TH SarabunPSK" pitchFamily="34" charset="-34"/>
              </a:rPr>
            </a:b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4.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จับ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สัตว์ควบคุมในที่สาธารณะ ซึ่ง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ไม่มี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เครื่องหมายประจำตัว สัตว์หรือเป็นเครื่องหมาย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ปลอมกักขัง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5 วัน เมื่อไม่มีผู้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มารับคืน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ให้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ทำลายสัตว์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นั้นได้ (ดูมาตรา 9)</a:t>
            </a:r>
          </a:p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5.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เพื่อ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ป้องกันการแพร่โรคพิษสุนัขบ้า ให้</a:t>
            </a:r>
            <a:r>
              <a:rPr lang="th-TH" dirty="0" err="1">
                <a:latin typeface="TH SarabunPSK" pitchFamily="34" charset="-34"/>
                <a:cs typeface="TH SarabunPSK" pitchFamily="34" charset="-34"/>
              </a:rPr>
              <a:t>สัตว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แพทย์มีอำนาจ เข้าไปในบ้าน โรงเรือน หรือสถานที่ในระหว่างพระอาทิตย์ขึ้นและ พระอาทิตย์ตก เพื่อ</a:t>
            </a:r>
          </a:p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5.1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สอบถาม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เพศ พันธุ อายุ สี ของสัตว์จากเจ้าของสัตว์</a:t>
            </a:r>
          </a:p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5.2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ฉีด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วัคซีน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แก่สัตว์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ซึ่งยังไม่ได้ฉีด ในกรณีนี้เจ้าของสัตว์ ต้องเสียค่าธรรมเป็น 2 เท่า</a:t>
            </a:r>
          </a:p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5.3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นำ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สัตว์หรือนัวสัตว์ ส่ง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ตรวจชันสูตร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โรคพิษสุนัขบ้า</a:t>
            </a:r>
          </a:p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5.4 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สั่ง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ให้เจ้าของทำลายซาก (ดูมาตรา 10)</a:t>
            </a:r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56385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 smtClean="0"/>
              <a:t/>
            </a:r>
            <a:br>
              <a:rPr lang="th-TH" dirty="0" smtClean="0"/>
            </a:b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หน้าที่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ของ</a:t>
            </a:r>
            <a:r>
              <a:rPr lang="th-TH" b="1" dirty="0" err="1">
                <a:latin typeface="TH SarabunPSK" pitchFamily="34" charset="-34"/>
                <a:cs typeface="TH SarabunPSK" pitchFamily="34" charset="-34"/>
              </a:rPr>
              <a:t>สัตว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แพทย์ (ต่อ)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b="1" dirty="0">
                <a:latin typeface="TH SarabunPSK" pitchFamily="34" charset="-34"/>
                <a:cs typeface="TH SarabunPSK" pitchFamily="34" charset="-34"/>
              </a:rPr>
            </a:b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6.เมื่อได้รับแจ้ง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หรือสงสัยว่ามีสัตว์ที่มีอาการของโรคพิษสุนัขบ้า ในยานพาหนะ บ้าน โรงเรือนหรือสถานที่ได ให้เรียกตรวจยานพาหนะ หรือ เข้าไปในบ้าน โรงเรือน หรือสถานที่นั้น</a:t>
            </a:r>
          </a:p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6.1 ถ้าสัตว์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ไม่มี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อาการของโรคพิษสุนัขบ้า    แต่เห็นว่า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ควร</a:t>
            </a:r>
          </a:p>
          <a:p>
            <a:pPr marL="0" indent="0">
              <a:buNone/>
            </a:pP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- ฉีดวัคซีนให้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ฉีดวัคซีน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แก่สัตว์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นั้นถ้าสัตว์นั้น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ได้ 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  <a:p>
            <a:pPr marL="0" indent="0">
              <a:buNone/>
            </a:pP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- ฉีด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วัคซีนตามกำหนดแล้ว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ไม่ต้อง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เสียค่าธรรมเนียม แต่ถ้ายังไม่ได้ฉีดต้องเสียค่าธรรมเนียมเป็น 2 เท่า</a:t>
            </a:r>
          </a:p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6.2 ถ้าสงสัยว่าสัตว์มีอาการของโรคพิษสุนัขบ้า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สั่งให้เจ้าของ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ควบคุมสัตว์ไว้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ไม่น้อย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กว่า 15 วัน และไป ตรวจอาการสัตว์ตามระเบียบที่อธิบดี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กำหนด</a:t>
            </a:r>
          </a:p>
          <a:p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6.3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ถ้าสัตว์มีอาการของโรคพิษสุนัขบ้า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ให้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ทำลาย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สัตว์นั้น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ได้ (ดูมาตรา 15)</a:t>
            </a:r>
          </a:p>
          <a:p>
            <a:endParaRPr lang="th-TH" dirty="0"/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8801170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 smtClean="0"/>
              <a:t/>
            </a:r>
            <a:br>
              <a:rPr lang="th-TH" dirty="0" smtClean="0"/>
            </a:b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หน้าที่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ของ</a:t>
            </a:r>
            <a:r>
              <a:rPr lang="th-TH" b="1" dirty="0" err="1">
                <a:latin typeface="TH SarabunPSK" pitchFamily="34" charset="-34"/>
                <a:cs typeface="TH SarabunPSK" pitchFamily="34" charset="-34"/>
              </a:rPr>
              <a:t>สัตว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แพทย์(ต่อ)</a:t>
            </a:r>
            <a:r>
              <a:rPr lang="th-TH" dirty="0"/>
              <a:t/>
            </a:r>
            <a:br>
              <a:rPr lang="th-TH" dirty="0"/>
            </a:b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7.ใน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ที่สาธารณะ ถ้าพบสัตว์มีอาการของโรคพิษสุนัขบ้า ให้ ทำลายสัตว์นั้นได้ (ดูมาตรา 15)</a:t>
            </a:r>
          </a:p>
          <a:p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8.เมื่อ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พบสัตว์มีอาการของโรคพิษสุนัขบ้า ให้แจ้งเจ้า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พนักงานสาธารณสุข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เพื่อดำเนินการตามกฎหมายว่าด้วยโรคติดต่อโดยเร็วที่สุด (ดูมาตรา 16)</a:t>
            </a:r>
          </a:p>
          <a:p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9.รับทราบ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จากผู้ว่าราชการจังหวัด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จากผู้ว่าราชการ กรุงเทพมหานคร สำหรับ</a:t>
            </a:r>
            <a:r>
              <a:rPr lang="th-TH" dirty="0" err="1">
                <a:latin typeface="TH SarabunPSK" pitchFamily="34" charset="-34"/>
                <a:cs typeface="TH SarabunPSK" pitchFamily="34" charset="-34"/>
              </a:rPr>
              <a:t>สัตว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แพทย์ของกรุงเทพมหานครและจากนายก เมืองพัทยา สำหรับ</a:t>
            </a:r>
            <a:r>
              <a:rPr lang="th-TH" dirty="0" err="1">
                <a:latin typeface="TH SarabunPSK" pitchFamily="34" charset="-34"/>
                <a:cs typeface="TH SarabunPSK" pitchFamily="34" charset="-34"/>
              </a:rPr>
              <a:t>สัตว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แพทย์ของเมืองพัทยา) เพื่อไปดำเนินการฉีด วัคซีนโรคพิษสุนัขบ้าในท้องที่ที่อธิบดีประกาศกำหนดให้เจ้าของ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สัตว์ไปเสียค่าธรรมเนียม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(ดูมาตรา 17 )</a:t>
            </a:r>
          </a:p>
          <a:p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10.ถ้า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ผู้อื่นที่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ไม่ใช่</a:t>
            </a:r>
            <a:r>
              <a:rPr lang="th-TH" dirty="0" err="1">
                <a:latin typeface="TH SarabunPSK" pitchFamily="34" charset="-34"/>
                <a:cs typeface="TH SarabunPSK" pitchFamily="34" charset="-34"/>
              </a:rPr>
              <a:t>สัตว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แพทย์ปฏิบัติการฉีดวัคซีนให้สัตว์ต้องได้ รับมอบหมายเป็นหนังสือจาก</a:t>
            </a:r>
            <a:r>
              <a:rPr lang="th-TH" dirty="0" err="1">
                <a:latin typeface="TH SarabunPSK" pitchFamily="34" charset="-34"/>
                <a:cs typeface="TH SarabunPSK" pitchFamily="34" charset="-34"/>
              </a:rPr>
              <a:t>สัตว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แพทย์เท่านั้น (ดูมาตรา 5)</a:t>
            </a:r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4206827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sz="3600" dirty="0" smtClean="0"/>
              <a:t/>
            </a:r>
            <a:br>
              <a:rPr lang="th-TH" sz="3600" dirty="0" smtClean="0"/>
            </a:br>
            <a:r>
              <a:rPr lang="th-TH" sz="4000" b="1" dirty="0" smtClean="0">
                <a:latin typeface="TH SarabunPSK" pitchFamily="34" charset="-34"/>
                <a:cs typeface="TH SarabunPSK" pitchFamily="34" charset="-34"/>
              </a:rPr>
              <a:t>หน้าที่</a:t>
            </a:r>
            <a:r>
              <a:rPr lang="th-TH" sz="4000" b="1" dirty="0">
                <a:latin typeface="TH SarabunPSK" pitchFamily="34" charset="-34"/>
                <a:cs typeface="TH SarabunPSK" pitchFamily="34" charset="-34"/>
              </a:rPr>
              <a:t>ของพนักงานเจ้าหน้าที่/เจ้าพนักงานท้องถิ่น</a:t>
            </a:r>
            <a:br>
              <a:rPr lang="th-TH" sz="4000" b="1" dirty="0">
                <a:latin typeface="TH SarabunPSK" pitchFamily="34" charset="-34"/>
                <a:cs typeface="TH SarabunPSK" pitchFamily="34" charset="-34"/>
              </a:rPr>
            </a:br>
            <a:endParaRPr lang="th-TH" sz="4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1.จับ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สัตว์ควบคุมในที่สาธารณะซึ่ง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ไม่มี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เครื่องหมายประจำตัวสัตว์ หรือเป็นเครื่องหมายปลอม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กักขัง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5 วัน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เมื่อไม่มี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ผู้มารับคืน ให้ทำลาย สัตว์นั้นได้ (ดูมาตรา 9)</a:t>
            </a:r>
          </a:p>
          <a:p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2.รับ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แจ้งจากเจ้าของสัตว์ที่ถูกสัตว์อื่นที่สงสัยว่าเป็น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โรคพิษ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สุนัข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บ้ากัด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สั่งให้เจ้าของ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สัตว์เฝ้าดู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อาการสัตว์นั้น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ไม่น้อย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กว่า 6 เดือน ถ้าสัตว์แสดงอาการของโรคพิษสุนัขบ้าให้รีบแจ้งภายใน 24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ชั่วโมง ถ้า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สัตว์ตายหรือสูญหายให้ปฏิบัติตามระเบียบที่อธิบดีกำหนด (ดูมาตรา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12)</a:t>
            </a:r>
          </a:p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3. รับแจ้งจากเจ้าของสัตว์    ในกรณีที่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สัตว์มีอาการ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ของ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โรคพิษ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สุนัขบ้า แล้วแจ้ง</a:t>
            </a:r>
            <a:r>
              <a:rPr lang="th-TH" dirty="0" err="1">
                <a:latin typeface="TH SarabunPSK" pitchFamily="34" charset="-34"/>
                <a:cs typeface="TH SarabunPSK" pitchFamily="34" charset="-34"/>
              </a:rPr>
              <a:t>สัตว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แพทย์ (ดูมาตรา 13)</a:t>
            </a:r>
          </a:p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4.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ทำลาย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สัตว์ที่มีอาการของโรคพิษสุนัขบ้าที่อยู่ในที่สาธารณะ (ดูมาตรา 15)</a:t>
            </a:r>
          </a:p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5.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แสดง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บัตรประจำตัวพนักงานเจ้าหน้าที่ หรือ เจ้าพนักงาน ท้องถิ่นต่อผู้เกี่ยวข้องทุกครั้งเมื่อปฏิบัติตามพระราชบัญญัตินี้ (ดูมาตรา 20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)</a:t>
            </a:r>
          </a:p>
          <a:p>
            <a:pPr marL="0" indent="0">
              <a:buNone/>
            </a:pPr>
            <a:r>
              <a:rPr lang="th-TH" i="1" dirty="0">
                <a:latin typeface="TH SarabunPSK" pitchFamily="34" charset="-34"/>
                <a:cs typeface="TH SarabunPSK" pitchFamily="34" charset="-34"/>
              </a:rPr>
              <a:t>หมายเหตุ    </a:t>
            </a:r>
            <a:r>
              <a:rPr lang="th-TH" i="1" dirty="0" err="1">
                <a:latin typeface="TH SarabunPSK" pitchFamily="34" charset="-34"/>
                <a:cs typeface="TH SarabunPSK" pitchFamily="34" charset="-34"/>
              </a:rPr>
              <a:t>สัตว</a:t>
            </a:r>
            <a:r>
              <a:rPr lang="th-TH" i="1" dirty="0">
                <a:latin typeface="TH SarabunPSK" pitchFamily="34" charset="-34"/>
                <a:cs typeface="TH SarabunPSK" pitchFamily="34" charset="-34"/>
              </a:rPr>
              <a:t>แพทย์เป็นพนักงานเจ้าหน้าที่ตามกฎหมาย</a:t>
            </a:r>
            <a:r>
              <a:rPr lang="th-TH" i="1" dirty="0" smtClean="0">
                <a:latin typeface="TH SarabunPSK" pitchFamily="34" charset="-34"/>
                <a:cs typeface="TH SarabunPSK" pitchFamily="34" charset="-34"/>
              </a:rPr>
              <a:t>นี้ จึง</a:t>
            </a:r>
            <a:r>
              <a:rPr lang="th-TH" i="1" dirty="0">
                <a:latin typeface="TH SarabunPSK" pitchFamily="34" charset="-34"/>
                <a:cs typeface="TH SarabunPSK" pitchFamily="34" charset="-34"/>
              </a:rPr>
              <a:t>ต้อง</a:t>
            </a:r>
            <a:r>
              <a:rPr lang="th-TH" i="1" dirty="0" smtClean="0">
                <a:latin typeface="TH SarabunPSK" pitchFamily="34" charset="-34"/>
                <a:cs typeface="TH SarabunPSK" pitchFamily="34" charset="-34"/>
              </a:rPr>
              <a:t>ปฏิบัติงาน</a:t>
            </a:r>
            <a:r>
              <a:rPr lang="th-TH" i="1" dirty="0">
                <a:latin typeface="TH SarabunPSK" pitchFamily="34" charset="-34"/>
                <a:cs typeface="TH SarabunPSK" pitchFamily="34" charset="-34"/>
              </a:rPr>
              <a:t>ในหน้าที่ของพนักงานเจ้าหน้าที่ด้วย</a:t>
            </a:r>
          </a:p>
          <a:p>
            <a:endParaRPr lang="th-TH" dirty="0"/>
          </a:p>
          <a:p>
            <a:endParaRPr lang="th-TH" dirty="0"/>
          </a:p>
          <a:p>
            <a:endParaRPr lang="th-TH" dirty="0"/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3081796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 smtClean="0"/>
              <a:t/>
            </a:r>
            <a:br>
              <a:rPr lang="th-TH" dirty="0" smtClean="0"/>
            </a:b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หน้าที่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ของเจ้าของสัตว์</a:t>
            </a:r>
            <a:r>
              <a:rPr lang="th-TH" sz="3600" dirty="0"/>
              <a:t/>
            </a:r>
            <a:br>
              <a:rPr lang="th-TH" sz="3600" dirty="0"/>
            </a:br>
            <a:endParaRPr lang="th-TH" sz="3600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1.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จัดการ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ให้สุนัข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ได้รับ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การฉีดวัคซีนครั้งแรกเมื่ออายุ 2-4 เดือน และครั้งต่อไปตามที่กำหนดในใบรับรองการฉีดวัคซีน (ดูมาตรา 5)</a:t>
            </a:r>
          </a:p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2.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เมื่อ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สัตว์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ได้รับ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การฉีดวัคซีนแล้ว ให้ติดเครื่องหมายประจำ ตัวสัตว์และเก็บใบรับรองการฉีดวัคซีนไว้ หากชำรุดหรือสูญหายให้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แจ้งต่อ</a:t>
            </a:r>
            <a:r>
              <a:rPr lang="th-TH" dirty="0" err="1">
                <a:latin typeface="TH SarabunPSK" pitchFamily="34" charset="-34"/>
                <a:cs typeface="TH SarabunPSK" pitchFamily="34" charset="-34"/>
              </a:rPr>
              <a:t>สัตว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แพทย์ เพื่อขอรับเครื่องหมายหรือ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ใบรับรองดังกล่าว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แทน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ของเดิม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กรณีนี้จะต้อง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เสีย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ค่าธรรมเนียมตามอัตราที่กำหนดในกฎกระทรวง (ดูมาตรา 6,7)</a:t>
            </a:r>
          </a:p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3.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ไม่ปล่อย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สัตว์ออกมาในที่สาธารณะ โดยเฉพาะสัตว์ที่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ไม่มีเครื่องหมาย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ประจำตัว จะถูกเจ้าหน้าที่จับขัง 5 วัน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ถ้าไม่มีผู้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ไปรับ จะถูกทำลาย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      (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ดูมาตรา 9)</a:t>
            </a:r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7481783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 smtClean="0"/>
              <a:t/>
            </a:r>
            <a:br>
              <a:rPr lang="th-TH" dirty="0" smtClean="0"/>
            </a:b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หน้าที่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ของเจ้าของ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สัตว์(ต่อ)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b="1" dirty="0">
                <a:latin typeface="TH SarabunPSK" pitchFamily="34" charset="-34"/>
                <a:cs typeface="TH SarabunPSK" pitchFamily="34" charset="-34"/>
              </a:rPr>
            </a:b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4. 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ไม่ขัดขวาง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เจ้าหน้าที่ที่จะเข้าไปในโรงเรือน เพื่อ</a:t>
            </a:r>
          </a:p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4.1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สอบถาม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จำนวน เพศ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พันธุ์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อายุ สัตว์</a:t>
            </a:r>
          </a:p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4.2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ฉีด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วัคซีน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แก่สัตว์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ที่ยังไม่ได้รับการฉีดวัคซีนตามกำหนด กรณีนี้เจ้าของสัตว์ต้อง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เสีย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ค่าธรรมเนียมเป็นสองเท่า ของที่กำหนดไว้ในกฎกระทรวง</a:t>
            </a:r>
          </a:p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4.3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นำ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หัวสัตว์ ส่งตรวจโรคพิษสุนัขบ้า</a:t>
            </a:r>
          </a:p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4.4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สั่ง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ให้เจ้าของทำลายซากสัตว์ (ดูมาตรา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10)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859538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วัตถุประสงค์</a:t>
            </a:r>
            <a:endParaRPr lang="th-TH" b="1" dirty="0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เพื่อ</a:t>
            </a:r>
            <a:r>
              <a:rPr lang="th-TH" dirty="0" err="1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บูรณา</a:t>
            </a:r>
            <a:r>
              <a:rPr lang="th-TH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การการกำจัดโรคพิษสุนัขบ้าอย่างยั่งยืนในรูปแบบของความร่วมมือจากทั้งภาครัฐ เอกชน และประชาชน รวมทั้งหน่วยงานที่มีหน้าที่รับผิดชอบ ได้แก่ หน่วยงานปศุสัตว์ หน่วยงานสาธารณสุข หน่วยงานองค์กรปกครองส่วนท้องถิ่น</a:t>
            </a:r>
          </a:p>
          <a:p>
            <a:r>
              <a:rPr lang="th-TH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เพื่อสร้างอาสาปศุสัตว์รุ่นใหม่และพัฒนาอาสาปศุสัตว์เดิมที่มีอยู่แล้วให้มีความรู้ ความเข้าใจและมีทักษะในการปฏิบัติงานด้านการเฝ้าระวัง ป้องกันและควบคุมโรคพิษสุนัขบ้าครอบคลุมในทุกพื้นที่</a:t>
            </a:r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5685968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 smtClean="0"/>
              <a:t/>
            </a:r>
            <a:br>
              <a:rPr lang="th-TH" dirty="0" smtClean="0"/>
            </a:b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หน้าที่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ของเจ้าของ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สัตว์(ต่อ)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b="1" dirty="0">
                <a:latin typeface="TH SarabunPSK" pitchFamily="34" charset="-34"/>
                <a:cs typeface="TH SarabunPSK" pitchFamily="34" charset="-34"/>
              </a:rPr>
            </a:b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5.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เมื่อ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สัตว์มีอาการของโรคพิษสุนัขบ้า ให้แจ้งต่อพนักงาน เจ้าหน้าที่หรือเจ้าหน้าที่ท้องถิ่นภายใน 24 ชั่วโมง (ดูมาตรา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)</a:t>
            </a:r>
          </a:p>
          <a:p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6.เมื่อ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สัตว์ถูกสัตว์อื่นที่สงสัยว่าเป็นโรคพิษสุนัข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บ้ากัด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ให้แจ้ง ต่อพนักงานเจ้าหน้าที่ หรือเจ้าพนักงานท้องถิ่นภายใน 24 ชั่วโมง</a:t>
            </a:r>
          </a:p>
          <a:p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6.1เฝ้า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สังเกตอาการสัตว์นั้นไว้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ไม่น้อย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กว่า 6 เดือน</a:t>
            </a:r>
          </a:p>
          <a:p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6.2ถ้า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สัตว์นั้นมีอาการของโรคพิษสุนัขบ้า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ให้กักขัง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สัตว์ นั้นไว้แล้วรีบแจ้งต่อพนักงานเจ้าหน้าที่หรือ เจ้าพนักงานท้องถิ่นภายใน 24 ชั่วโมง</a:t>
            </a:r>
          </a:p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6.3 ในระหว่างดูอาการ ถ้าสัตว์สูญหาย หรือตาย ให้แจ้ง ต่อพนักงานเจ้าหน้าที่ หรือ เจ้าพนักงานท้องถิ่น ภายใน 24 ชั่วโมง (ดูมาตรา 12)</a:t>
            </a:r>
          </a:p>
          <a:p>
            <a:endParaRPr lang="th-TH" dirty="0"/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372338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 smtClean="0"/>
              <a:t/>
            </a:r>
            <a:br>
              <a:rPr lang="th-TH" dirty="0" smtClean="0"/>
            </a:b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หน้าที่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ของเจ้าของ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สัตว์(ต่อ)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b="1" dirty="0">
                <a:latin typeface="TH SarabunPSK" pitchFamily="34" charset="-34"/>
                <a:cs typeface="TH SarabunPSK" pitchFamily="34" charset="-34"/>
              </a:rPr>
            </a:b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7.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ให้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ความ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ร่วมมือกับ</a:t>
            </a:r>
            <a:r>
              <a:rPr lang="th-TH" dirty="0" err="1" smtClean="0">
                <a:latin typeface="TH SarabunPSK" pitchFamily="34" charset="-34"/>
                <a:cs typeface="TH SarabunPSK" pitchFamily="34" charset="-34"/>
              </a:rPr>
              <a:t>สัตว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แพทย์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เมื่อมีการตรวจยานพาหนะ โรงเรือน หรือสถานที่ ในกรณีที่</a:t>
            </a:r>
            <a:r>
              <a:rPr lang="th-TH" dirty="0" err="1">
                <a:latin typeface="TH SarabunPSK" pitchFamily="34" charset="-34"/>
                <a:cs typeface="TH SarabunPSK" pitchFamily="34" charset="-34"/>
              </a:rPr>
              <a:t>สัตว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แพทย์ได้รับแจ้งหรือสงสัยว่ามีสัตว์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ที่เป็น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โรคพิษสุนัขบ้าในที่ดังกล่าว</a:t>
            </a:r>
          </a:p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7.1 ถ้าสัตว์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ไม่มี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อาการของโรคพิษสุนัขบ้า และได้รับการฉีดวัคซีนแล้ว แต่</a:t>
            </a:r>
            <a:r>
              <a:rPr lang="th-TH" dirty="0" err="1">
                <a:latin typeface="TH SarabunPSK" pitchFamily="34" charset="-34"/>
                <a:cs typeface="TH SarabunPSK" pitchFamily="34" charset="-34"/>
              </a:rPr>
              <a:t>สัตว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แพทย์เห็นว่าควรฉีดอีกเจ้าของ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ไม่ต้องเสีย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ค่าธรรมเนียม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แต่ถ้า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สัตว์ยังไม่ได้ฉีดตาม กำหนด เจ้าของต้อง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เสีย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ค่าธรรมเป็น 2 เท่า ของที่ กำหนดในกฎกระทรวง</a:t>
            </a:r>
          </a:p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7.2 กักขังหรือทำลายสัตว์ที่มีอาการของโรคพิษสุนัขบ้า ตามคำสั่งของ</a:t>
            </a:r>
            <a:r>
              <a:rPr lang="th-TH" dirty="0" err="1">
                <a:latin typeface="TH SarabunPSK" pitchFamily="34" charset="-34"/>
                <a:cs typeface="TH SarabunPSK" pitchFamily="34" charset="-34"/>
              </a:rPr>
              <a:t>สัตว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แพทย์ (ดูมาตรา 18)</a:t>
            </a:r>
          </a:p>
          <a:p>
            <a:endParaRPr lang="th-TH" dirty="0"/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5374733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หน้าที่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ของเจ้าของสัตว์(ต่อ)</a:t>
            </a:r>
            <a:br>
              <a:rPr lang="th-TH" b="1" dirty="0">
                <a:latin typeface="TH SarabunPSK" pitchFamily="34" charset="-34"/>
                <a:cs typeface="TH SarabunPSK" pitchFamily="34" charset="-34"/>
              </a:rPr>
            </a:b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8.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ให้นำสัตว์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ไปฉีดวัคซีน ตาม วัน เวลา และสถานที่ที่อธิบดี ประกาศกำหนด โดย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ไม่ต้องเสีย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ค่าธรรมเนียม (ดูมาตรา 17)</a:t>
            </a:r>
          </a:p>
          <a:p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9.ใน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การโอน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กรรมสิทธิ์สัตว์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ที่ได้วับการฉีดวัคซีนแล้วเจ้าของต้อง มอบหมายเครื่องหมายและ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ใบรับรอง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การฉีดวัคซีน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ผู้รับโอน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ด้วย (ดูมาตรา 18)</a:t>
            </a:r>
          </a:p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10.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ไม่จำหน่าย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จ่าย โอน สัตว์ที่อยู่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ระหว่างเฝ้า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สังเกต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อาการโรค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พิษสุนัขบ้า (ดูมาตรา 18)</a:t>
            </a:r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8016984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 smtClean="0"/>
              <a:t/>
            </a:r>
            <a:br>
              <a:rPr lang="th-TH" dirty="0" smtClean="0"/>
            </a:b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หน้าที่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ของผู้ประกอบการบำบัดโรคสัตว์</a:t>
            </a:r>
            <a:br>
              <a:rPr lang="th-TH" b="1" dirty="0">
                <a:latin typeface="TH SarabunPSK" pitchFamily="34" charset="-34"/>
                <a:cs typeface="TH SarabunPSK" pitchFamily="34" charset="-34"/>
              </a:rPr>
            </a:b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sz="2800" dirty="0">
                <a:latin typeface="TH SarabunPSK" pitchFamily="34" charset="-34"/>
                <a:cs typeface="TH SarabunPSK" pitchFamily="34" charset="-34"/>
              </a:rPr>
              <a:t>1. </a:t>
            </a:r>
            <a:r>
              <a:rPr lang="th-TH" sz="2800" dirty="0" smtClean="0">
                <a:latin typeface="TH SarabunPSK" pitchFamily="34" charset="-34"/>
                <a:cs typeface="TH SarabunPSK" pitchFamily="34" charset="-34"/>
              </a:rPr>
              <a:t>ฉีด</a:t>
            </a:r>
            <a:r>
              <a:rPr lang="th-TH" sz="2800" dirty="0">
                <a:latin typeface="TH SarabunPSK" pitchFamily="34" charset="-34"/>
                <a:cs typeface="TH SarabunPSK" pitchFamily="34" charset="-34"/>
              </a:rPr>
              <a:t>วัคซีน</a:t>
            </a:r>
            <a:r>
              <a:rPr lang="th-TH" sz="2800" dirty="0" smtClean="0">
                <a:latin typeface="TH SarabunPSK" pitchFamily="34" charset="-34"/>
                <a:cs typeface="TH SarabunPSK" pitchFamily="34" charset="-34"/>
              </a:rPr>
              <a:t>แก่สัตว์</a:t>
            </a:r>
            <a:r>
              <a:rPr lang="th-TH" sz="2800" dirty="0">
                <a:latin typeface="TH SarabunPSK" pitchFamily="34" charset="-34"/>
                <a:cs typeface="TH SarabunPSK" pitchFamily="34" charset="-34"/>
              </a:rPr>
              <a:t>ควบคุมครั้งแรก เมื่อสัตว์อายุตั้งแต่ 2-4 เดือน พร้อมทั้งมอบเครื่องหมายประจำตัวสัตว์และใบวับรองการฉีดวัคซีน </a:t>
            </a:r>
            <a:r>
              <a:rPr lang="th-TH" sz="2800" dirty="0" smtClean="0">
                <a:latin typeface="TH SarabunPSK" pitchFamily="34" charset="-34"/>
                <a:cs typeface="TH SarabunPSK" pitchFamily="34" charset="-34"/>
              </a:rPr>
              <a:t>แก่เจ้าของ</a:t>
            </a:r>
            <a:r>
              <a:rPr lang="th-TH" sz="2800" dirty="0">
                <a:latin typeface="TH SarabunPSK" pitchFamily="34" charset="-34"/>
                <a:cs typeface="TH SarabunPSK" pitchFamily="34" charset="-34"/>
              </a:rPr>
              <a:t>สัตว์ (ดูมาตรา 5,6)</a:t>
            </a:r>
          </a:p>
          <a:p>
            <a:r>
              <a:rPr lang="th-TH" sz="2800" dirty="0" smtClean="0">
                <a:latin typeface="TH SarabunPSK" pitchFamily="34" charset="-34"/>
                <a:cs typeface="TH SarabunPSK" pitchFamily="34" charset="-34"/>
              </a:rPr>
              <a:t>2.จ่าย</a:t>
            </a:r>
            <a:r>
              <a:rPr lang="th-TH" sz="2800" dirty="0">
                <a:latin typeface="TH SarabunPSK" pitchFamily="34" charset="-34"/>
                <a:cs typeface="TH SarabunPSK" pitchFamily="34" charset="-34"/>
              </a:rPr>
              <a:t>เครื่องหมายประจำตัวสัตว์ หรือ</a:t>
            </a:r>
            <a:r>
              <a:rPr lang="th-TH" sz="2800" dirty="0" smtClean="0">
                <a:latin typeface="TH SarabunPSK" pitchFamily="34" charset="-34"/>
                <a:cs typeface="TH SarabunPSK" pitchFamily="34" charset="-34"/>
              </a:rPr>
              <a:t>ใบรับรอง</a:t>
            </a:r>
            <a:r>
              <a:rPr lang="th-TH" sz="2800" dirty="0">
                <a:latin typeface="TH SarabunPSK" pitchFamily="34" charset="-34"/>
                <a:cs typeface="TH SarabunPSK" pitchFamily="34" charset="-34"/>
              </a:rPr>
              <a:t>การฉีดวัคซีน แทนของเดิมที่ชำรุด หรือสูญหายเมื่อเจ้าของสัตว์ร้องขอ (ดูมาตรา 7)</a:t>
            </a:r>
          </a:p>
          <a:p>
            <a:r>
              <a:rPr lang="th-TH" sz="2800" dirty="0">
                <a:latin typeface="TH SarabunPSK" pitchFamily="34" charset="-34"/>
                <a:cs typeface="TH SarabunPSK" pitchFamily="34" charset="-34"/>
              </a:rPr>
              <a:t>3. </a:t>
            </a:r>
            <a:r>
              <a:rPr lang="th-TH" sz="2800" dirty="0" smtClean="0">
                <a:latin typeface="TH SarabunPSK" pitchFamily="34" charset="-34"/>
                <a:cs typeface="TH SarabunPSK" pitchFamily="34" charset="-34"/>
              </a:rPr>
              <a:t>เก็บ</a:t>
            </a:r>
            <a:r>
              <a:rPr lang="th-TH" sz="2800" dirty="0">
                <a:latin typeface="TH SarabunPSK" pitchFamily="34" charset="-34"/>
                <a:cs typeface="TH SarabunPSK" pitchFamily="34" charset="-34"/>
              </a:rPr>
              <a:t>สำเนา</a:t>
            </a:r>
            <a:r>
              <a:rPr lang="th-TH" sz="2800" dirty="0" smtClean="0">
                <a:latin typeface="TH SarabunPSK" pitchFamily="34" charset="-34"/>
                <a:cs typeface="TH SarabunPSK" pitchFamily="34" charset="-34"/>
              </a:rPr>
              <a:t>ใบรับรอง</a:t>
            </a:r>
            <a:r>
              <a:rPr lang="th-TH" sz="2800" dirty="0">
                <a:latin typeface="TH SarabunPSK" pitchFamily="34" charset="-34"/>
                <a:cs typeface="TH SarabunPSK" pitchFamily="34" charset="-34"/>
              </a:rPr>
              <a:t>การฉีดวัคซีน และหลักฐานการจ่าย เครื่องหมายประจำตัวสัตว์ไว้ตามระยะเวลาที่กำหนดใน</a:t>
            </a:r>
            <a:r>
              <a:rPr lang="th-TH" sz="2800" dirty="0" smtClean="0">
                <a:latin typeface="TH SarabunPSK" pitchFamily="34" charset="-34"/>
                <a:cs typeface="TH SarabunPSK" pitchFamily="34" charset="-34"/>
              </a:rPr>
              <a:t>ใบรับรอง</a:t>
            </a:r>
            <a:r>
              <a:rPr lang="th-TH" sz="2800" dirty="0">
                <a:latin typeface="TH SarabunPSK" pitchFamily="34" charset="-34"/>
                <a:cs typeface="TH SarabunPSK" pitchFamily="34" charset="-34"/>
              </a:rPr>
              <a:t>การฉีด วัคซีน (ดูมาตรา 8)</a:t>
            </a:r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7349711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 smtClean="0"/>
              <a:t/>
            </a:r>
            <a:br>
              <a:rPr lang="th-TH" dirty="0" smtClean="0"/>
            </a:b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หน้าที่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ของประชาชน</a:t>
            </a:r>
            <a:r>
              <a:rPr lang="th-TH" dirty="0"/>
              <a:t/>
            </a:r>
            <a:br>
              <a:rPr lang="th-TH" dirty="0"/>
            </a:b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th-TH" sz="3400" dirty="0" smtClean="0">
                <a:latin typeface="TH SarabunPSK" pitchFamily="34" charset="-34"/>
                <a:cs typeface="TH SarabunPSK" pitchFamily="34" charset="-34"/>
              </a:rPr>
              <a:t>1. นำสุนัขไปรับการฉีดวัคซีนป้องกันโรคพิษสุนัขบ้า</a:t>
            </a:r>
          </a:p>
          <a:p>
            <a:r>
              <a:rPr lang="th-TH" sz="3400" dirty="0" smtClean="0">
                <a:latin typeface="TH SarabunPSK" pitchFamily="34" charset="-34"/>
                <a:cs typeface="TH SarabunPSK" pitchFamily="34" charset="-34"/>
              </a:rPr>
              <a:t>1.1 นำสุนัขอายุ 2 ถึง 4 เดือน ที่เลี้ยงไว้</a:t>
            </a:r>
            <a:r>
              <a:rPr lang="th-TH" sz="3400" dirty="0">
                <a:latin typeface="TH SarabunPSK" pitchFamily="34" charset="-34"/>
                <a:cs typeface="TH SarabunPSK" pitchFamily="34" charset="-34"/>
              </a:rPr>
              <a:t>ไ</a:t>
            </a:r>
            <a:r>
              <a:rPr lang="th-TH" sz="3400" dirty="0" smtClean="0">
                <a:latin typeface="TH SarabunPSK" pitchFamily="34" charset="-34"/>
                <a:cs typeface="TH SarabunPSK" pitchFamily="34" charset="-34"/>
              </a:rPr>
              <a:t>ปรับการฉีด วัคซีนป้องกันโรคพิษสุนัขบ้าครั้งแรกจากเจ้าหน้าที่ปศุสัตว์ </a:t>
            </a:r>
            <a:r>
              <a:rPr lang="th-TH" sz="3400" dirty="0" err="1" smtClean="0">
                <a:latin typeface="TH SarabunPSK" pitchFamily="34" charset="-34"/>
                <a:cs typeface="TH SarabunPSK" pitchFamily="34" charset="-34"/>
              </a:rPr>
              <a:t>สัตว</a:t>
            </a:r>
            <a:r>
              <a:rPr lang="th-TH" sz="3400" dirty="0" smtClean="0">
                <a:latin typeface="TH SarabunPSK" pitchFamily="34" charset="-34"/>
                <a:cs typeface="TH SarabunPSK" pitchFamily="34" charset="-34"/>
              </a:rPr>
              <a:t>แพทย์ เทศบาล </a:t>
            </a:r>
            <a:r>
              <a:rPr lang="th-TH" sz="3400" dirty="0" err="1" smtClean="0">
                <a:latin typeface="TH SarabunPSK" pitchFamily="34" charset="-34"/>
                <a:cs typeface="TH SarabunPSK" pitchFamily="34" charset="-34"/>
              </a:rPr>
              <a:t>สัตว</a:t>
            </a:r>
            <a:r>
              <a:rPr lang="th-TH" sz="3400" dirty="0" smtClean="0">
                <a:latin typeface="TH SarabunPSK" pitchFamily="34" charset="-34"/>
                <a:cs typeface="TH SarabunPSK" pitchFamily="34" charset="-34"/>
              </a:rPr>
              <a:t>แพทย์คลินิกเอกชนหรือผู้ที่ได้รับมอบหมายจาก</a:t>
            </a:r>
            <a:r>
              <a:rPr lang="th-TH" sz="3400" dirty="0" err="1" smtClean="0">
                <a:latin typeface="TH SarabunPSK" pitchFamily="34" charset="-34"/>
                <a:cs typeface="TH SarabunPSK" pitchFamily="34" charset="-34"/>
              </a:rPr>
              <a:t>สัตว</a:t>
            </a:r>
            <a:r>
              <a:rPr lang="th-TH" sz="3400" dirty="0" smtClean="0">
                <a:latin typeface="TH SarabunPSK" pitchFamily="34" charset="-34"/>
                <a:cs typeface="TH SarabunPSK" pitchFamily="34" charset="-34"/>
              </a:rPr>
              <a:t>แพทย์ ของทางราชการ (เช่น อาสาสมัครหรือเจ้าหน้าที่สาธารณสุข) และต่อไป นำไปฉีดกระตุ้นตามระยะเวลาที่กำหนดในใบรับรองการฉีดวัคซีน</a:t>
            </a:r>
          </a:p>
          <a:p>
            <a:r>
              <a:rPr lang="th-TH" sz="3400" dirty="0" smtClean="0">
                <a:latin typeface="TH SarabunPSK" pitchFamily="34" charset="-34"/>
                <a:cs typeface="TH SarabunPSK" pitchFamily="34" charset="-34"/>
              </a:rPr>
              <a:t>1.2 เจ้าของต้องนำเหรียญหรือเครื่องหมายแสดงว่าได้รับ การฉีดวัคซีนไปห้อยไว้ที่คอสุนัขและเก็บใบรับรองการฉีดวัคซีนไว้ตาม ระยะเวลาที่กำหนด</a:t>
            </a:r>
          </a:p>
          <a:p>
            <a:r>
              <a:rPr lang="th-TH" sz="3400" dirty="0" smtClean="0">
                <a:latin typeface="TH SarabunPSK" pitchFamily="34" charset="-34"/>
                <a:cs typeface="TH SarabunPSK" pitchFamily="34" charset="-34"/>
              </a:rPr>
              <a:t>1.3 ถ้าเครื่องหมายหรือใบรับรองสูญหายหรือชำรุดต้อง ขอรับแทนของเดิมจากผู้ฉีดยาภายใน 15 วัน</a:t>
            </a:r>
          </a:p>
          <a:p>
            <a:r>
              <a:rPr lang="th-TH" sz="3400" dirty="0" smtClean="0">
                <a:latin typeface="TH SarabunPSK" pitchFamily="34" charset="-34"/>
                <a:cs typeface="TH SarabunPSK" pitchFamily="34" charset="-34"/>
              </a:rPr>
              <a:t>1.4 ถ้าโอนสุนัขให้ผู้อื่นต้องมอบเครื่องหมายและใบรับรองไปด้วย</a:t>
            </a:r>
          </a:p>
          <a:p>
            <a:pPr marL="0" indent="0">
              <a:buNone/>
            </a:pPr>
            <a:endParaRPr lang="th-TH" dirty="0" smtClean="0"/>
          </a:p>
          <a:p>
            <a:pPr marL="0" indent="0">
              <a:buNone/>
            </a:pPr>
            <a:r>
              <a:rPr lang="th-TH" i="1" dirty="0"/>
              <a:t>*    </a:t>
            </a:r>
            <a:r>
              <a:rPr lang="th-TH" i="1" dirty="0" smtClean="0"/>
              <a:t>ผู้ใดฝ่าฝืนไม่ปฏิบัติตาม</a:t>
            </a:r>
            <a:r>
              <a:rPr lang="th-TH" i="1" dirty="0"/>
              <a:t>กฎหมาย (ดังที่กล่าวมา</a:t>
            </a:r>
            <a:r>
              <a:rPr lang="th-TH" i="1" dirty="0" smtClean="0"/>
              <a:t>ข้างต้น</a:t>
            </a:r>
            <a:r>
              <a:rPr lang="th-TH" i="1" dirty="0"/>
              <a:t>) </a:t>
            </a:r>
            <a:r>
              <a:rPr lang="th-TH" i="1" dirty="0" smtClean="0"/>
              <a:t>ต้อง </a:t>
            </a:r>
            <a:r>
              <a:rPr lang="th-TH" i="1" dirty="0"/>
              <a:t>ระวางโทษปรับ</a:t>
            </a:r>
            <a:r>
              <a:rPr lang="th-TH" i="1" dirty="0" smtClean="0"/>
              <a:t>ไม่เกิน 200 บาท</a:t>
            </a:r>
            <a:endParaRPr lang="th-TH" i="1" dirty="0"/>
          </a:p>
          <a:p>
            <a:pPr marL="0" indent="0">
              <a:buNone/>
            </a:pPr>
            <a:r>
              <a:rPr lang="th-TH" i="1" dirty="0"/>
              <a:t>* ผู้ใดแสดงเครื่องหมายว่าฉีดวัคซีนปลอม    </a:t>
            </a:r>
            <a:r>
              <a:rPr lang="th-TH" i="1" dirty="0" smtClean="0"/>
              <a:t>ต้อง</a:t>
            </a:r>
            <a:r>
              <a:rPr lang="th-TH" i="1" dirty="0"/>
              <a:t>ระวางโทษ จำคุกไม่เกิน 1 เดือน หรือปรับไม่เกิน 1,000 บาท หรือทั้งจำทั้งปรับ</a:t>
            </a:r>
          </a:p>
          <a:p>
            <a:endParaRPr lang="th-TH" dirty="0" smtClean="0"/>
          </a:p>
          <a:p>
            <a:endParaRPr lang="th-TH" dirty="0" smtClean="0"/>
          </a:p>
          <a:p>
            <a:endParaRPr lang="th-TH" dirty="0" smtClean="0"/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8139212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หน้าที่ของ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ประชาชน(ต่อ)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th-TH" sz="4400" dirty="0">
                <a:latin typeface="TH SarabunPSK" pitchFamily="34" charset="-34"/>
                <a:cs typeface="TH SarabunPSK" pitchFamily="34" charset="-34"/>
              </a:rPr>
              <a:t>2. </a:t>
            </a:r>
            <a:r>
              <a:rPr lang="th-TH" sz="4400" dirty="0" smtClean="0">
                <a:latin typeface="TH SarabunPSK" pitchFamily="34" charset="-34"/>
                <a:cs typeface="TH SarabunPSK" pitchFamily="34" charset="-34"/>
              </a:rPr>
              <a:t>แจ้ง</a:t>
            </a:r>
            <a:r>
              <a:rPr lang="th-TH" sz="4400" dirty="0">
                <a:latin typeface="TH SarabunPSK" pitchFamily="34" charset="-34"/>
                <a:cs typeface="TH SarabunPSK" pitchFamily="34" charset="-34"/>
              </a:rPr>
              <a:t>ต่อพนักงานเจ้าหน้าที่และ</a:t>
            </a:r>
            <a:r>
              <a:rPr lang="th-TH" sz="4400" dirty="0" smtClean="0">
                <a:latin typeface="TH SarabunPSK" pitchFamily="34" charset="-34"/>
                <a:cs typeface="TH SarabunPSK" pitchFamily="34" charset="-34"/>
              </a:rPr>
              <a:t>เจ้าหน้าที่ท้องถิ่น </a:t>
            </a:r>
            <a:r>
              <a:rPr lang="th-TH" sz="4400" dirty="0">
                <a:latin typeface="TH SarabunPSK" pitchFamily="34" charset="-34"/>
                <a:cs typeface="TH SarabunPSK" pitchFamily="34" charset="-34"/>
              </a:rPr>
              <a:t>(หมายถึง </a:t>
            </a:r>
            <a:r>
              <a:rPr lang="th-TH" sz="4400" dirty="0" err="1">
                <a:latin typeface="TH SarabunPSK" pitchFamily="34" charset="-34"/>
                <a:cs typeface="TH SarabunPSK" pitchFamily="34" charset="-34"/>
              </a:rPr>
              <a:t>สัตว</a:t>
            </a:r>
            <a:r>
              <a:rPr lang="th-TH" sz="4400" dirty="0">
                <a:latin typeface="TH SarabunPSK" pitchFamily="34" charset="-34"/>
                <a:cs typeface="TH SarabunPSK" pitchFamily="34" charset="-34"/>
              </a:rPr>
              <a:t>แพทย์ นายกเทศมนตรี ประธานกรรมการสุขาภิบาล ผู้ว่าราชการจังหวัด ผู้ว่าราชการกรุงเทพมหานคร ปลัดเมืองพัทยา และผู้ซึ่งรัฐมนตรีแต่งตั้ง) เพื่อป้องกันควบคุมโรคพิษสุนัข</a:t>
            </a:r>
            <a:r>
              <a:rPr lang="th-TH" sz="4400" dirty="0" smtClean="0">
                <a:latin typeface="TH SarabunPSK" pitchFamily="34" charset="-34"/>
                <a:cs typeface="TH SarabunPSK" pitchFamily="34" charset="-34"/>
              </a:rPr>
              <a:t>น้า</a:t>
            </a:r>
          </a:p>
          <a:p>
            <a:r>
              <a:rPr lang="th-TH" sz="4400" dirty="0">
                <a:latin typeface="TH SarabunPSK" pitchFamily="34" charset="-34"/>
                <a:cs typeface="TH SarabunPSK" pitchFamily="34" charset="-34"/>
              </a:rPr>
              <a:t>2.1 </a:t>
            </a:r>
            <a:r>
              <a:rPr lang="th-TH" sz="4400" dirty="0" smtClean="0">
                <a:latin typeface="TH SarabunPSK" pitchFamily="34" charset="-34"/>
                <a:cs typeface="TH SarabunPSK" pitchFamily="34" charset="-34"/>
              </a:rPr>
              <a:t>ถ้า</a:t>
            </a:r>
            <a:r>
              <a:rPr lang="th-TH" sz="4400" dirty="0">
                <a:latin typeface="TH SarabunPSK" pitchFamily="34" charset="-34"/>
                <a:cs typeface="TH SarabunPSK" pitchFamily="34" charset="-34"/>
              </a:rPr>
              <a:t>สุนัขที่เลี้ยงไว้มีอาการโรคพิษสุนัขบ้า (ดุร้าย วิ่ง เพ่นพ่าน กัดสิ่งที่ขวางหน้า หรือเซื่องซึม ชุกตัวในที่</a:t>
            </a:r>
            <a:r>
              <a:rPr lang="th-TH" sz="4400" dirty="0" smtClean="0">
                <a:latin typeface="TH SarabunPSK" pitchFamily="34" charset="-34"/>
                <a:cs typeface="TH SarabunPSK" pitchFamily="34" charset="-34"/>
              </a:rPr>
              <a:t>มืด    ปาก</a:t>
            </a:r>
            <a:r>
              <a:rPr lang="th-TH" sz="4400" dirty="0">
                <a:latin typeface="TH SarabunPSK" pitchFamily="34" charset="-34"/>
                <a:cs typeface="TH SarabunPSK" pitchFamily="34" charset="-34"/>
              </a:rPr>
              <a:t>อ้า ลิ้นห้อย</a:t>
            </a:r>
            <a:r>
              <a:rPr lang="th-TH" sz="4400" dirty="0" err="1">
                <a:latin typeface="TH SarabunPSK" pitchFamily="34" charset="-34"/>
                <a:cs typeface="TH SarabunPSK" pitchFamily="34" charset="-34"/>
              </a:rPr>
              <a:t>แดงคลํ้า</a:t>
            </a:r>
            <a:r>
              <a:rPr lang="th-TH" sz="44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4400" dirty="0" err="1">
                <a:latin typeface="TH SarabunPSK" pitchFamily="34" charset="-34"/>
                <a:cs typeface="TH SarabunPSK" pitchFamily="34" charset="-34"/>
              </a:rPr>
              <a:t>นํ้า</a:t>
            </a:r>
            <a:r>
              <a:rPr lang="th-TH" sz="4400" dirty="0">
                <a:latin typeface="TH SarabunPSK" pitchFamily="34" charset="-34"/>
                <a:cs typeface="TH SarabunPSK" pitchFamily="34" charset="-34"/>
              </a:rPr>
              <a:t>ลายไหล ตัวแข็ง ขาอ่อนเปลี้ย เดินโซเซ) ต้องแจ้ง ต่อพนักงานเจ้าหน้าที่ภายใน 24 ชั่วโมง (ถ้า</a:t>
            </a:r>
            <a:r>
              <a:rPr lang="th-TH" sz="4400" dirty="0" err="1">
                <a:latin typeface="TH SarabunPSK" pitchFamily="34" charset="-34"/>
                <a:cs typeface="TH SarabunPSK" pitchFamily="34" charset="-34"/>
              </a:rPr>
              <a:t>สัตว</a:t>
            </a:r>
            <a:r>
              <a:rPr lang="th-TH" sz="4400" dirty="0">
                <a:latin typeface="TH SarabunPSK" pitchFamily="34" charset="-34"/>
                <a:cs typeface="TH SarabunPSK" pitchFamily="34" charset="-34"/>
              </a:rPr>
              <a:t>แพทย์สงสัยว่าสุนัขเป็น โรคพิษ</a:t>
            </a:r>
            <a:r>
              <a:rPr lang="th-TH" sz="4400" dirty="0" smtClean="0">
                <a:latin typeface="TH SarabunPSK" pitchFamily="34" charset="-34"/>
                <a:cs typeface="TH SarabunPSK" pitchFamily="34" charset="-34"/>
              </a:rPr>
              <a:t>สุนัขบ้า</a:t>
            </a:r>
            <a:r>
              <a:rPr lang="th-TH" sz="4400" dirty="0">
                <a:latin typeface="TH SarabunPSK" pitchFamily="34" charset="-34"/>
                <a:cs typeface="TH SarabunPSK" pitchFamily="34" charset="-34"/>
              </a:rPr>
              <a:t>เจ้าของต้องกักขังสุนัขไว้อย่างน้อย 15 วัน และ </a:t>
            </a:r>
            <a:r>
              <a:rPr lang="th-TH" sz="4400" dirty="0" err="1">
                <a:latin typeface="TH SarabunPSK" pitchFamily="34" charset="-34"/>
                <a:cs typeface="TH SarabunPSK" pitchFamily="34" charset="-34"/>
              </a:rPr>
              <a:t>สัตว</a:t>
            </a:r>
            <a:r>
              <a:rPr lang="th-TH" sz="4400" dirty="0">
                <a:latin typeface="TH SarabunPSK" pitchFamily="34" charset="-34"/>
                <a:cs typeface="TH SarabunPSK" pitchFamily="34" charset="-34"/>
              </a:rPr>
              <a:t>แพทย์ต้องมาตรวจอาการสุนัข)</a:t>
            </a:r>
          </a:p>
          <a:p>
            <a:r>
              <a:rPr lang="th-TH" sz="4400" dirty="0">
                <a:latin typeface="TH SarabunPSK" pitchFamily="34" charset="-34"/>
                <a:cs typeface="TH SarabunPSK" pitchFamily="34" charset="-34"/>
              </a:rPr>
              <a:t>2.2 </a:t>
            </a:r>
            <a:r>
              <a:rPr lang="th-TH" sz="4400" dirty="0" smtClean="0">
                <a:latin typeface="TH SarabunPSK" pitchFamily="34" charset="-34"/>
                <a:cs typeface="TH SarabunPSK" pitchFamily="34" charset="-34"/>
              </a:rPr>
              <a:t>หาก</a:t>
            </a:r>
            <a:r>
              <a:rPr lang="th-TH" sz="4400" dirty="0">
                <a:latin typeface="TH SarabunPSK" pitchFamily="34" charset="-34"/>
                <a:cs typeface="TH SarabunPSK" pitchFamily="34" charset="-34"/>
              </a:rPr>
              <a:t>พบสุนัขในที่สาธารณะมีอาการคล้ายโรคพิษ</a:t>
            </a:r>
            <a:r>
              <a:rPr lang="th-TH" sz="4400" dirty="0" smtClean="0">
                <a:latin typeface="TH SarabunPSK" pitchFamily="34" charset="-34"/>
                <a:cs typeface="TH SarabunPSK" pitchFamily="34" charset="-34"/>
              </a:rPr>
              <a:t>สุนัขบ้า </a:t>
            </a:r>
            <a:r>
              <a:rPr lang="th-TH" sz="4400" dirty="0">
                <a:latin typeface="TH SarabunPSK" pitchFamily="34" charset="-34"/>
                <a:cs typeface="TH SarabunPSK" pitchFamily="34" charset="-34"/>
              </a:rPr>
              <a:t>รีบแจ้งเจ้าพนักงานให้มาทำลายสุนัขตัวนั้น</a:t>
            </a:r>
          </a:p>
          <a:p>
            <a:r>
              <a:rPr lang="th-TH" sz="4400" dirty="0">
                <a:latin typeface="TH SarabunPSK" pitchFamily="34" charset="-34"/>
                <a:cs typeface="TH SarabunPSK" pitchFamily="34" charset="-34"/>
              </a:rPr>
              <a:t>2.3  </a:t>
            </a:r>
            <a:r>
              <a:rPr lang="th-TH" sz="4400" dirty="0" smtClean="0">
                <a:latin typeface="TH SarabunPSK" pitchFamily="34" charset="-34"/>
                <a:cs typeface="TH SarabunPSK" pitchFamily="34" charset="-34"/>
              </a:rPr>
              <a:t>ถ้า</a:t>
            </a:r>
            <a:r>
              <a:rPr lang="th-TH" sz="4400" dirty="0">
                <a:latin typeface="TH SarabunPSK" pitchFamily="34" charset="-34"/>
                <a:cs typeface="TH SarabunPSK" pitchFamily="34" charset="-34"/>
              </a:rPr>
              <a:t>สุนัขที่เลี้ยงไว้ถูกสุนัขอื่นที่</a:t>
            </a:r>
            <a:r>
              <a:rPr lang="th-TH" sz="4400" dirty="0" smtClean="0">
                <a:latin typeface="TH SarabunPSK" pitchFamily="34" charset="-34"/>
                <a:cs typeface="TH SarabunPSK" pitchFamily="34" charset="-34"/>
              </a:rPr>
              <a:t>ไม่ทราบ</a:t>
            </a:r>
            <a:r>
              <a:rPr lang="th-TH" sz="4400" dirty="0">
                <a:latin typeface="TH SarabunPSK" pitchFamily="34" charset="-34"/>
                <a:cs typeface="TH SarabunPSK" pitchFamily="34" charset="-34"/>
              </a:rPr>
              <a:t>ประวัติกัดต้อง แจ้งพนักงานเจ้าหน้าที่ภายใน 24 ชั่วโมง และต้อง</a:t>
            </a:r>
            <a:r>
              <a:rPr lang="th-TH" sz="4400" dirty="0" smtClean="0">
                <a:latin typeface="TH SarabunPSK" pitchFamily="34" charset="-34"/>
                <a:cs typeface="TH SarabunPSK" pitchFamily="34" charset="-34"/>
              </a:rPr>
              <a:t>เฝ้า</a:t>
            </a:r>
            <a:r>
              <a:rPr lang="th-TH" sz="4400" dirty="0">
                <a:latin typeface="TH SarabunPSK" pitchFamily="34" charset="-34"/>
                <a:cs typeface="TH SarabunPSK" pitchFamily="34" charset="-34"/>
              </a:rPr>
              <a:t>สังเกตอาการสุนัข อย่างน้อย 6 เดือน ถ้าสุนัขตัวนั้นตายหรือสูญหายในระยะเวลานี้ต้อง</a:t>
            </a:r>
            <a:r>
              <a:rPr lang="th-TH" sz="4400" dirty="0" smtClean="0">
                <a:latin typeface="TH SarabunPSK" pitchFamily="34" charset="-34"/>
                <a:cs typeface="TH SarabunPSK" pitchFamily="34" charset="-34"/>
              </a:rPr>
              <a:t>รีบแจ้ง</a:t>
            </a:r>
            <a:r>
              <a:rPr lang="th-TH" sz="4400" dirty="0">
                <a:latin typeface="TH SarabunPSK" pitchFamily="34" charset="-34"/>
                <a:cs typeface="TH SarabunPSK" pitchFamily="34" charset="-34"/>
              </a:rPr>
              <a:t>ภายใน 24 </a:t>
            </a:r>
            <a:r>
              <a:rPr lang="th-TH" sz="4400" dirty="0" smtClean="0">
                <a:latin typeface="TH SarabunPSK" pitchFamily="34" charset="-34"/>
                <a:cs typeface="TH SarabunPSK" pitchFamily="34" charset="-34"/>
              </a:rPr>
              <a:t>ชั่วโมง</a:t>
            </a:r>
          </a:p>
          <a:p>
            <a:pPr marL="0" indent="0">
              <a:buNone/>
            </a:pPr>
            <a:endParaRPr lang="th-TH" sz="4400" dirty="0" smtClean="0">
              <a:latin typeface="TH SarabunPSK" pitchFamily="34" charset="-34"/>
              <a:cs typeface="TH SarabunPSK" pitchFamily="34" charset="-34"/>
            </a:endParaRPr>
          </a:p>
          <a:p>
            <a:pPr marL="0" indent="0">
              <a:buNone/>
            </a:pPr>
            <a:r>
              <a:rPr lang="th-TH" sz="4200" i="1" dirty="0">
                <a:latin typeface="TH SarabunPSK" pitchFamily="34" charset="-34"/>
                <a:cs typeface="TH SarabunPSK" pitchFamily="34" charset="-34"/>
              </a:rPr>
              <a:t>*  </a:t>
            </a:r>
            <a:r>
              <a:rPr lang="th-TH" sz="4200" i="1" dirty="0" smtClean="0">
                <a:latin typeface="TH SarabunPSK" pitchFamily="34" charset="-34"/>
                <a:cs typeface="TH SarabunPSK" pitchFamily="34" charset="-34"/>
              </a:rPr>
              <a:t>ผู้ใดไม่แจ้ง</a:t>
            </a:r>
            <a:r>
              <a:rPr lang="th-TH" sz="4200" i="1" dirty="0">
                <a:latin typeface="TH SarabunPSK" pitchFamily="34" charset="-34"/>
                <a:cs typeface="TH SarabunPSK" pitchFamily="34" charset="-34"/>
              </a:rPr>
              <a:t>ว่าสุนัข</a:t>
            </a:r>
            <a:r>
              <a:rPr lang="th-TH" sz="4200" i="1" dirty="0" smtClean="0">
                <a:latin typeface="TH SarabunPSK" pitchFamily="34" charset="-34"/>
                <a:cs typeface="TH SarabunPSK" pitchFamily="34" charset="-34"/>
              </a:rPr>
              <a:t>ที่เลี้ยงไว้มีอาการ</a:t>
            </a:r>
            <a:r>
              <a:rPr lang="th-TH" sz="4200" i="1" dirty="0">
                <a:latin typeface="TH SarabunPSK" pitchFamily="34" charset="-34"/>
                <a:cs typeface="TH SarabunPSK" pitchFamily="34" charset="-34"/>
              </a:rPr>
              <a:t>โรคพิษสุนัขบ้า หรือ</a:t>
            </a:r>
            <a:r>
              <a:rPr lang="th-TH" sz="4200" i="1" dirty="0" smtClean="0">
                <a:latin typeface="TH SarabunPSK" pitchFamily="34" charset="-34"/>
                <a:cs typeface="TH SarabunPSK" pitchFamily="34" charset="-34"/>
              </a:rPr>
              <a:t>ถูกสุนัขบ้า</a:t>
            </a:r>
            <a:r>
              <a:rPr lang="th-TH" sz="4200" i="1" dirty="0">
                <a:latin typeface="TH SarabunPSK" pitchFamily="34" charset="-34"/>
                <a:cs typeface="TH SarabunPSK" pitchFamily="34" charset="-34"/>
              </a:rPr>
              <a:t>กัด </a:t>
            </a:r>
            <a:r>
              <a:rPr lang="th-TH" sz="4200" i="1" dirty="0" smtClean="0">
                <a:latin typeface="TH SarabunPSK" pitchFamily="34" charset="-34"/>
                <a:cs typeface="TH SarabunPSK" pitchFamily="34" charset="-34"/>
              </a:rPr>
              <a:t>หรือไม่ยอม</a:t>
            </a:r>
            <a:r>
              <a:rPr lang="th-TH" sz="4200" i="1" dirty="0">
                <a:latin typeface="TH SarabunPSK" pitchFamily="34" charset="-34"/>
                <a:cs typeface="TH SarabunPSK" pitchFamily="34" charset="-34"/>
              </a:rPr>
              <a:t>ทำลายสุนัขที่</a:t>
            </a:r>
            <a:r>
              <a:rPr lang="th-TH" sz="4200" i="1" dirty="0" smtClean="0">
                <a:latin typeface="TH SarabunPSK" pitchFamily="34" charset="-34"/>
                <a:cs typeface="TH SarabunPSK" pitchFamily="34" charset="-34"/>
              </a:rPr>
              <a:t>เป็นโรค</a:t>
            </a:r>
            <a:r>
              <a:rPr lang="th-TH" sz="4200" i="1" dirty="0">
                <a:latin typeface="TH SarabunPSK" pitchFamily="34" charset="-34"/>
                <a:cs typeface="TH SarabunPSK" pitchFamily="34" charset="-34"/>
              </a:rPr>
              <a:t>พิษสุนัขบ้า หรือไม่กักขัง สุนัขที่</a:t>
            </a:r>
            <a:r>
              <a:rPr lang="th-TH" sz="4200" i="1" dirty="0" smtClean="0">
                <a:latin typeface="TH SarabunPSK" pitchFamily="34" charset="-34"/>
                <a:cs typeface="TH SarabunPSK" pitchFamily="34" charset="-34"/>
              </a:rPr>
              <a:t>สงสัยเป็นโรค </a:t>
            </a:r>
            <a:r>
              <a:rPr lang="th-TH" sz="4200" i="1" dirty="0">
                <a:latin typeface="TH SarabunPSK" pitchFamily="34" charset="-34"/>
                <a:cs typeface="TH SarabunPSK" pitchFamily="34" charset="-34"/>
              </a:rPr>
              <a:t>(ตามที่</a:t>
            </a:r>
            <a:r>
              <a:rPr lang="th-TH" sz="4200" i="1" dirty="0" err="1">
                <a:latin typeface="TH SarabunPSK" pitchFamily="34" charset="-34"/>
                <a:cs typeface="TH SarabunPSK" pitchFamily="34" charset="-34"/>
              </a:rPr>
              <a:t>สัตว</a:t>
            </a:r>
            <a:r>
              <a:rPr lang="th-TH" sz="4200" i="1" dirty="0">
                <a:latin typeface="TH SarabunPSK" pitchFamily="34" charset="-34"/>
                <a:cs typeface="TH SarabunPSK" pitchFamily="34" charset="-34"/>
              </a:rPr>
              <a:t>แพทย์สั่ง) </a:t>
            </a:r>
            <a:r>
              <a:rPr lang="th-TH" sz="4200" i="1" dirty="0" smtClean="0">
                <a:latin typeface="TH SarabunPSK" pitchFamily="34" charset="-34"/>
                <a:cs typeface="TH SarabunPSK" pitchFamily="34" charset="-34"/>
              </a:rPr>
              <a:t>ไว้ </a:t>
            </a:r>
            <a:r>
              <a:rPr lang="th-TH" sz="4200" i="1" dirty="0">
                <a:latin typeface="TH SarabunPSK" pitchFamily="34" charset="-34"/>
                <a:cs typeface="TH SarabunPSK" pitchFamily="34" charset="-34"/>
              </a:rPr>
              <a:t>15 วัน </a:t>
            </a:r>
            <a:r>
              <a:rPr lang="th-TH" sz="4200" i="1" dirty="0" smtClean="0">
                <a:latin typeface="TH SarabunPSK" pitchFamily="34" charset="-34"/>
                <a:cs typeface="TH SarabunPSK" pitchFamily="34" charset="-34"/>
              </a:rPr>
              <a:t>ต้อง</a:t>
            </a:r>
            <a:r>
              <a:rPr lang="th-TH" sz="4200" i="1" dirty="0">
                <a:latin typeface="TH SarabunPSK" pitchFamily="34" charset="-34"/>
                <a:cs typeface="TH SarabunPSK" pitchFamily="34" charset="-34"/>
              </a:rPr>
              <a:t>ระวาง โทษจำคุกไม่เกิน 3 เดือน หรือปรับไม่เกิน 3,000 บาท หรือทั้งจำทั้งปรับ</a:t>
            </a:r>
          </a:p>
          <a:p>
            <a:pPr marL="0" indent="0">
              <a:buNone/>
            </a:pPr>
            <a:r>
              <a:rPr lang="th-TH" sz="4200" i="1" dirty="0">
                <a:latin typeface="TH SarabunPSK" pitchFamily="34" charset="-34"/>
                <a:cs typeface="TH SarabunPSK" pitchFamily="34" charset="-34"/>
              </a:rPr>
              <a:t>* </a:t>
            </a:r>
            <a:r>
              <a:rPr lang="th-TH" sz="4200" i="1" dirty="0" smtClean="0">
                <a:latin typeface="TH SarabunPSK" pitchFamily="34" charset="-34"/>
                <a:cs typeface="TH SarabunPSK" pitchFamily="34" charset="-34"/>
              </a:rPr>
              <a:t>ผู้ใด</a:t>
            </a:r>
            <a:r>
              <a:rPr lang="th-TH" sz="4200" i="1" dirty="0">
                <a:latin typeface="TH SarabunPSK" pitchFamily="34" charset="-34"/>
                <a:cs typeface="TH SarabunPSK" pitchFamily="34" charset="-34"/>
              </a:rPr>
              <a:t>จำหน่าย จ่าย โอนสุนัขที่อยู่ระหว่างสังเกตอาการ 6 เดือน </a:t>
            </a:r>
            <a:r>
              <a:rPr lang="th-TH" sz="4200" i="1" dirty="0" smtClean="0">
                <a:latin typeface="TH SarabunPSK" pitchFamily="34" charset="-34"/>
                <a:cs typeface="TH SarabunPSK" pitchFamily="34" charset="-34"/>
              </a:rPr>
              <a:t>ต้อง</a:t>
            </a:r>
            <a:r>
              <a:rPr lang="th-TH" sz="4200" i="1" dirty="0">
                <a:latin typeface="TH SarabunPSK" pitchFamily="34" charset="-34"/>
                <a:cs typeface="TH SarabunPSK" pitchFamily="34" charset="-34"/>
              </a:rPr>
              <a:t>ระวางโทษจำคุกไม่เกิน 1 เดือน หรือปรับไม่เกิน 1,000 บาท หรือ ทั้งจำทั้งปรับ</a:t>
            </a:r>
          </a:p>
          <a:p>
            <a:endParaRPr lang="th-TH" dirty="0"/>
          </a:p>
          <a:p>
            <a:endParaRPr lang="th-TH" dirty="0"/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9718690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หน้าที่ของ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ประชาชน(ต่อ)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3. อำนวยความสะดวกและไม่ขัดขวางการปฏิบัติงาน พนักงานเจ้าหน้าที่และเจ้าหน้าที่ท้องถิ่น ดังนี้</a:t>
            </a:r>
          </a:p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3.1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ไม่ขัดขวาง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การจับสุนัข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ไม่มี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เจ้าของในที่สาธารณะ</a:t>
            </a:r>
          </a:p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3.2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อำนวย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ความสะดวกให้</a:t>
            </a:r>
            <a:r>
              <a:rPr lang="th-TH" dirty="0" err="1">
                <a:latin typeface="TH SarabunPSK" pitchFamily="34" charset="-34"/>
                <a:cs typeface="TH SarabunPSK" pitchFamily="34" charset="-34"/>
              </a:rPr>
              <a:t>สัตว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แพทย์ในการเข้าไป สอบถามข้อมูลสุนัข ตรวจสุนัขหรือทำลายสุนัขที่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เป็นโรค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  <a:p>
            <a:pPr marL="0" indent="0">
              <a:buNone/>
            </a:pPr>
            <a:r>
              <a:rPr lang="th-TH" i="1" dirty="0">
                <a:latin typeface="TH SarabunPSK" pitchFamily="34" charset="-34"/>
                <a:cs typeface="TH SarabunPSK" pitchFamily="34" charset="-34"/>
              </a:rPr>
              <a:t>* ผู้ใดขัดขวางหรือไม่อำนวยความสะดวกการจับสุนัข</a:t>
            </a:r>
            <a:r>
              <a:rPr lang="th-TH" i="1" dirty="0" smtClean="0">
                <a:latin typeface="TH SarabunPSK" pitchFamily="34" charset="-34"/>
                <a:cs typeface="TH SarabunPSK" pitchFamily="34" charset="-34"/>
              </a:rPr>
              <a:t>ไม่มีเจ้าของ</a:t>
            </a:r>
            <a:r>
              <a:rPr lang="th-TH" i="1" dirty="0">
                <a:latin typeface="TH SarabunPSK" pitchFamily="34" charset="-34"/>
                <a:cs typeface="TH SarabunPSK" pitchFamily="34" charset="-34"/>
              </a:rPr>
              <a:t>ในที่สาธารณะ และต่อการที่</a:t>
            </a:r>
            <a:r>
              <a:rPr lang="th-TH" i="1" dirty="0" err="1">
                <a:latin typeface="TH SarabunPSK" pitchFamily="34" charset="-34"/>
                <a:cs typeface="TH SarabunPSK" pitchFamily="34" charset="-34"/>
              </a:rPr>
              <a:t>สัตว</a:t>
            </a:r>
            <a:r>
              <a:rPr lang="th-TH" i="1" dirty="0">
                <a:latin typeface="TH SarabunPSK" pitchFamily="34" charset="-34"/>
                <a:cs typeface="TH SarabunPSK" pitchFamily="34" charset="-34"/>
              </a:rPr>
              <a:t>แพทย์เข้า</a:t>
            </a:r>
            <a:r>
              <a:rPr lang="th-TH" i="1" dirty="0" smtClean="0">
                <a:latin typeface="TH SarabunPSK" pitchFamily="34" charset="-34"/>
                <a:cs typeface="TH SarabunPSK" pitchFamily="34" charset="-34"/>
              </a:rPr>
              <a:t>ไปสอบถาม</a:t>
            </a:r>
            <a:r>
              <a:rPr lang="th-TH" i="1" dirty="0">
                <a:latin typeface="TH SarabunPSK" pitchFamily="34" charset="-34"/>
                <a:cs typeface="TH SarabunPSK" pitchFamily="34" charset="-34"/>
              </a:rPr>
              <a:t>ข้อมูลสุนัข เข้าไปตรวจสุนัขที่สงสัยเป็นโรคหรือทำลายสุนัขที่เป็นโรคนี้</a:t>
            </a:r>
            <a:r>
              <a:rPr lang="th-TH" i="1" dirty="0" smtClean="0">
                <a:latin typeface="TH SarabunPSK" pitchFamily="34" charset="-34"/>
                <a:cs typeface="TH SarabunPSK" pitchFamily="34" charset="-34"/>
              </a:rPr>
              <a:t>ต้อง</a:t>
            </a:r>
            <a:r>
              <a:rPr lang="th-TH" i="1" dirty="0">
                <a:latin typeface="TH SarabunPSK" pitchFamily="34" charset="-34"/>
                <a:cs typeface="TH SarabunPSK" pitchFamily="34" charset="-34"/>
              </a:rPr>
              <a:t>ระวาง โทษจำคุกไม่เกิน 1 เดือน หรือไม่เกิน 1,000 บาท หรือทั้งจำทั้งปรับ</a:t>
            </a:r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8761133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i="1" dirty="0" smtClean="0">
                <a:solidFill>
                  <a:srgbClr val="002060"/>
                </a:solidFill>
              </a:rPr>
              <a:t>ภารกิจและ</a:t>
            </a:r>
            <a:r>
              <a:rPr lang="th-TH" i="1" dirty="0">
                <a:solidFill>
                  <a:srgbClr val="002060"/>
                </a:solidFill>
              </a:rPr>
              <a:t>อำนาจ</a:t>
            </a:r>
            <a:r>
              <a:rPr lang="th-TH" i="1" dirty="0" smtClean="0">
                <a:solidFill>
                  <a:srgbClr val="002060"/>
                </a:solidFill>
              </a:rPr>
              <a:t>หน้าที่ขององค์กร</a:t>
            </a:r>
            <a:r>
              <a:rPr lang="th-TH" i="1" dirty="0">
                <a:solidFill>
                  <a:srgbClr val="002060"/>
                </a:solidFill>
              </a:rPr>
              <a:t>ปกครองส่วน</a:t>
            </a:r>
            <a:r>
              <a:rPr lang="th-TH" i="1" dirty="0" smtClean="0">
                <a:solidFill>
                  <a:srgbClr val="002060"/>
                </a:solidFill>
              </a:rPr>
              <a:t>ท้องถิ่นในการควบคุมป้องกันโรคพิษสุนัขบ้า</a:t>
            </a:r>
            <a:endParaRPr lang="th-TH" i="1" dirty="0">
              <a:solidFill>
                <a:srgbClr val="002060"/>
              </a:solidFill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th-TH" i="1" u="sng" dirty="0" smtClean="0">
                <a:solidFill>
                  <a:srgbClr val="002060"/>
                </a:solidFill>
                <a:hlinkClick r:id="rId2" action="ppaction://hlinkfile"/>
              </a:rPr>
              <a:t>ตาม</a:t>
            </a:r>
            <a:r>
              <a:rPr lang="th-TH" i="1" u="sng" dirty="0">
                <a:solidFill>
                  <a:srgbClr val="002060"/>
                </a:solidFill>
                <a:hlinkClick r:id="rId2" action="ppaction://hlinkfile"/>
              </a:rPr>
              <a:t>หนังสือ หนังสือสำนักงานคณะกรรมการกฤษฎีกา ที่ </a:t>
            </a:r>
            <a:r>
              <a:rPr lang="th-TH" i="1" u="sng" dirty="0" err="1">
                <a:solidFill>
                  <a:srgbClr val="002060"/>
                </a:solidFill>
                <a:hlinkClick r:id="rId2" action="ppaction://hlinkfile"/>
              </a:rPr>
              <a:t>นร</a:t>
            </a:r>
            <a:r>
              <a:rPr lang="th-TH" i="1" u="sng" dirty="0">
                <a:solidFill>
                  <a:srgbClr val="002060"/>
                </a:solidFill>
                <a:hlinkClick r:id="rId2" action="ppaction://hlinkfile"/>
              </a:rPr>
              <a:t>๐๙๑๐/๙๐ ลงวันที่ ๒๙ มีนาคม </a:t>
            </a:r>
            <a:r>
              <a:rPr lang="th-TH" i="1" u="sng" dirty="0" smtClean="0">
                <a:solidFill>
                  <a:srgbClr val="002060"/>
                </a:solidFill>
                <a:hlinkClick r:id="rId2" action="ppaction://hlinkfile"/>
              </a:rPr>
              <a:t>๒๕๕๙ ถึง</a:t>
            </a:r>
            <a:r>
              <a:rPr lang="th-TH" i="1" u="sng" dirty="0">
                <a:solidFill>
                  <a:srgbClr val="002060"/>
                </a:solidFill>
                <a:hlinkClick r:id="rId2" action="ppaction://hlinkfile"/>
              </a:rPr>
              <a:t>กรมปศุ</a:t>
            </a:r>
            <a:r>
              <a:rPr lang="th-TH" i="1" u="sng" dirty="0" smtClean="0">
                <a:solidFill>
                  <a:srgbClr val="002060"/>
                </a:solidFill>
                <a:hlinkClick r:id="rId2" action="ppaction://hlinkfile"/>
              </a:rPr>
              <a:t>สัตว์ และหนังสือ ที่ </a:t>
            </a:r>
            <a:r>
              <a:rPr lang="th-TH" i="1" u="sng" dirty="0" err="1">
                <a:solidFill>
                  <a:srgbClr val="002060"/>
                </a:solidFill>
                <a:hlinkClick r:id="rId2" action="ppaction://hlinkfile"/>
              </a:rPr>
              <a:t>นร</a:t>
            </a:r>
            <a:r>
              <a:rPr lang="th-TH" i="1" u="sng" dirty="0">
                <a:solidFill>
                  <a:srgbClr val="002060"/>
                </a:solidFill>
                <a:hlinkClick r:id="rId2" action="ppaction://hlinkfile"/>
              </a:rPr>
              <a:t> ๐๙๑๐/๙๑ ลงวันที่ ๒๙ มีนาคม </a:t>
            </a:r>
            <a:r>
              <a:rPr lang="th-TH" i="1" u="sng" dirty="0" smtClean="0">
                <a:solidFill>
                  <a:srgbClr val="002060"/>
                </a:solidFill>
                <a:hlinkClick r:id="rId2" action="ppaction://hlinkfile"/>
              </a:rPr>
              <a:t>๒๕๕๙ ถึง</a:t>
            </a:r>
            <a:r>
              <a:rPr lang="th-TH" i="1" u="sng" dirty="0">
                <a:solidFill>
                  <a:srgbClr val="002060"/>
                </a:solidFill>
                <a:hlinkClick r:id="rId2" action="ppaction://hlinkfile"/>
              </a:rPr>
              <a:t>กรมส่งเสริมการปกครองส่วนท้องถิ่น </a:t>
            </a:r>
            <a:endParaRPr lang="th-TH" i="1" u="sng" dirty="0">
              <a:solidFill>
                <a:srgbClr val="002060"/>
              </a:solidFill>
            </a:endParaRPr>
          </a:p>
          <a:p>
            <a:r>
              <a:rPr lang="th-TH" i="1" dirty="0" smtClean="0">
                <a:solidFill>
                  <a:srgbClr val="002060"/>
                </a:solidFill>
              </a:rPr>
              <a:t>อำนาจ</a:t>
            </a:r>
            <a:r>
              <a:rPr lang="th-TH" i="1" dirty="0">
                <a:solidFill>
                  <a:srgbClr val="002060"/>
                </a:solidFill>
              </a:rPr>
              <a:t>หน้าที่ขององค์กรปกครองส่วนท้องถิ่นในเรื่องการป้องกันและระงับโรคติดต่อหรืออำนาจหน้าที่ในด้านการสาธารณสุขไว้ ได้แก่ มาตรา ๖๗(๓) แห่งพระราชบัญญัติสภาตำบลและองค์การบริหารส่วนตำบล พ.ศ.๒๕๓๗ มาตรา ๕๐(๔) มาตรา ๕๓(๑) มาตรา ๕๖(๑) และ (๓) แห่งพระราชบัญญัติเทศบาล พ.ศ.๒๔๙๖ มาตรา ๖๒(๑๔) แห่งพระราชบัญญัติระเบียบบริหารราชการเมืองพัทยา พ.ศ.๒๕๔๒ และมาตรา ๘๙(๑๖) แห่งพระราชบัญญัติระเบียบบริหารราชการกรุงเทพมหานคร พ.ศ.๒๕๒๘ ซึ่งบทบัญญัติแห่งพระราชบัญญัติโรคพิษสุนัขบ้า พ.ศ.๒๕๓๕ ได้กำหนดหน้าที่เกี่ยวกับการป้องกันและควบคุมโรคพิษสุนัขบ้าให้แก่เจ้าพนักงานท้องถิ่น </a:t>
            </a:r>
            <a:r>
              <a:rPr lang="th-TH" i="1" dirty="0" err="1">
                <a:solidFill>
                  <a:srgbClr val="002060"/>
                </a:solidFill>
              </a:rPr>
              <a:t>สัตว</a:t>
            </a:r>
            <a:r>
              <a:rPr lang="th-TH" i="1" dirty="0">
                <a:solidFill>
                  <a:srgbClr val="002060"/>
                </a:solidFill>
              </a:rPr>
              <a:t>แพทย์ขององค์กรปกครองส่วนท้องถิ่นและราชการส่วนท้องถิ่นที่เกี่ยวข้องดำเนินการหลายประการ </a:t>
            </a:r>
            <a:r>
              <a:rPr lang="th-TH" i="1" u="sng" dirty="0">
                <a:solidFill>
                  <a:srgbClr val="002060"/>
                </a:solidFill>
              </a:rPr>
              <a:t>องค์กรปกครองส่วนท้องถิ่นจึงมีอำนาจหน้าที่ตามที่กฎหมายกำหนดในการป้องกันและควบคุมโรคพิษสุนัขบ้าซึ่งเป็นโรคติดต่อ  ตามกฎหมายว่าด้วยโรคติดต่อ</a:t>
            </a:r>
          </a:p>
        </p:txBody>
      </p:sp>
    </p:spTree>
    <p:extLst>
      <p:ext uri="{BB962C8B-B14F-4D97-AF65-F5344CB8AC3E}">
        <p14:creationId xmlns:p14="http://schemas.microsoft.com/office/powerpoint/2010/main" val="39880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i="1" dirty="0">
                <a:solidFill>
                  <a:srgbClr val="002060"/>
                </a:solidFill>
              </a:rPr>
              <a:t>ภารกิจและอำนาจหน้าที่ขององค์กรปกครองส่วน</a:t>
            </a:r>
            <a:r>
              <a:rPr lang="th-TH" i="1" dirty="0" smtClean="0">
                <a:solidFill>
                  <a:srgbClr val="002060"/>
                </a:solidFill>
              </a:rPr>
              <a:t>ท้องถิ่น(ต่อ)</a:t>
            </a:r>
            <a:endParaRPr lang="th-TH" i="1" dirty="0">
              <a:solidFill>
                <a:srgbClr val="002060"/>
              </a:solidFill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i="1" dirty="0" smtClean="0">
                <a:solidFill>
                  <a:srgbClr val="002060"/>
                </a:solidFill>
              </a:rPr>
              <a:t>เมื่อ</a:t>
            </a:r>
            <a:r>
              <a:rPr lang="th-TH" i="1" dirty="0">
                <a:solidFill>
                  <a:srgbClr val="002060"/>
                </a:solidFill>
              </a:rPr>
              <a:t>องค์กรปกครองส่วนท้องถิ่นมีอำนาจหน้าที่ตามที่กฎหมายกำหนดในการป้องกันและระงับโรคติดต่อซึ่งรวมถึงโรคพิษสุนัขบ้าแล้ว </a:t>
            </a:r>
            <a:r>
              <a:rPr lang="th-TH" i="1" u="sng" dirty="0">
                <a:solidFill>
                  <a:srgbClr val="002060"/>
                </a:solidFill>
              </a:rPr>
              <a:t>องค์กรปกครองส่วนท้องถิ่นย่อมมีอำนาจที่จะตั้งงบประมาณเพื่อดำเนินการป้องกันและควบคุมการแพร่ระบาดของโรคพิษสุนัขบ้าเพื่อใช้ในการจัดซื้อและฉีดวัคซีนตลอดจนคุมกำเนิดสัตว์ควบคุมในพื้นที่ของตนได้ และการใช้จ่ายเงินงบประมาณต้องเป็นไปตามที่กฎหมายกำหนด</a:t>
            </a:r>
          </a:p>
        </p:txBody>
      </p:sp>
    </p:spTree>
    <p:extLst>
      <p:ext uri="{BB962C8B-B14F-4D97-AF65-F5344CB8AC3E}">
        <p14:creationId xmlns:p14="http://schemas.microsoft.com/office/powerpoint/2010/main" val="2716007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เนื้อหา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๑. การเก็บตัวอย่างส่งตรวจทางห้องปฏิบัติการ (ในสภาวะปกติ/สงสัย)</a:t>
            </a:r>
          </a:p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๒. ประกาศ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กำหนดเขตโรคระบาดสัตว์ชั่วคราว (ระยะเวลา ๑ เดือน)</a:t>
            </a:r>
          </a:p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๓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.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สำรวจประชากรสุนัขและแมว ขึ้นทะเบียนสุนัข แมว (</a:t>
            </a:r>
            <a:r>
              <a:rPr lang="th-TH" b="1" dirty="0" err="1">
                <a:latin typeface="TH SarabunPSK" pitchFamily="34" charset="-34"/>
                <a:cs typeface="TH SarabunPSK" pitchFamily="34" charset="-34"/>
              </a:rPr>
              <a:t>อปท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)</a:t>
            </a:r>
          </a:p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๔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.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ฉีดวัคซีนรอบรัศมีจุดเกิดโรค ๕ กิโลเมตร </a:t>
            </a:r>
          </a:p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๔.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ค้นหา คัดแยกสัตว์สงสัยสัมผัสโรค/ทำลายสัตว์</a:t>
            </a:r>
          </a:p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๕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.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เฝ้าระวังทางอาการ พบสัตว์มีอาการผิดปกติแจ้งเจ้าหน้าที่ปศุสัตว์ ส่งตัวอย่างตรวจฯ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เฝ้าระวังโรค ๖ เดือน</a:t>
            </a:r>
          </a:p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๖.ดูแลผู้สัมผัสและเสี่ยงสัมผัสโรค (สาธารณสุข)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๖.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ประชาสัมพันธ์ให้ประชาชนรับทราบ ให้ความร่วมมือ</a:t>
            </a:r>
          </a:p>
          <a:p>
            <a:endParaRPr lang="th-TH" dirty="0"/>
          </a:p>
        </p:txBody>
      </p:sp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กิจกรรมการควบคุมโรค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091977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เนื้อหาการฝึกอบรม</a:t>
            </a:r>
            <a:endParaRPr lang="th-TH" b="1" dirty="0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h-TH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ประกอบด้วยรายละเอียดต่างๆ ที่สามารถนำไปใช้ปฏิบัติงานจริง เช่น ความรู้เกี่ยวกับโรคพิษสุนัขบ้า การสังเกตอาการสัตว์ป่วย การแจ้งพบสัตว์สงสัย การเก็บตัวอย่างส่งตรวจ การประเมินสุขภาพสัตว์ก่อนฉีดวัคซีน การควบคุมคุณภาพวัคซีนทั้งการขนส่งและการจัดเก็บ (ระบบ </a:t>
            </a:r>
            <a:r>
              <a:rPr lang="en-US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Cold Chain) </a:t>
            </a:r>
            <a:r>
              <a:rPr lang="th-TH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การฉีดวัคซีน (ชนิดวัคซีน โปรแกรมการฉีดวัคซีน และเทคนิคในการฉีด) เทคนิคการจับสัตว์เพื่อนำมาฉีดวัคซีนหรือทำหมัน เป็นต้น </a:t>
            </a:r>
          </a:p>
          <a:p>
            <a:r>
              <a:rPr lang="th-TH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กฎหมาย ระเบียบที่เกี่ยวข้อง</a:t>
            </a:r>
          </a:p>
          <a:p>
            <a:r>
              <a:rPr lang="th-TH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แนวทางการบูร</a:t>
            </a:r>
            <a:r>
              <a:rPr lang="th-TH" dirty="0" err="1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ณา</a:t>
            </a:r>
            <a:r>
              <a:rPr lang="th-TH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การร่วมกันระหว่างหน่วยงาน</a:t>
            </a:r>
            <a:endParaRPr lang="th-TH" dirty="0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505873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/>
          <p:cNvSpPr/>
          <p:nvPr/>
        </p:nvSpPr>
        <p:spPr>
          <a:xfrm>
            <a:off x="232539" y="116632"/>
            <a:ext cx="25122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54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อำเภอภูสิงห์</a:t>
            </a:r>
            <a:endParaRPr lang="th-TH" sz="5400" dirty="0">
              <a:ln w="18415" cmpd="sng">
                <a:solidFill>
                  <a:schemeClr val="tx1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811312"/>
            <a:ext cx="5241410" cy="4725144"/>
          </a:xfrm>
          <a:prstGeom prst="rect">
            <a:avLst/>
          </a:prstGeom>
        </p:spPr>
      </p:pic>
      <p:sp>
        <p:nvSpPr>
          <p:cNvPr id="8" name="สี่เหลี่ยมผืนผ้า 7"/>
          <p:cNvSpPr/>
          <p:nvPr/>
        </p:nvSpPr>
        <p:spPr>
          <a:xfrm>
            <a:off x="3275856" y="5733256"/>
            <a:ext cx="525299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40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ม.10 บ้านทุ่ง ต.</a:t>
            </a:r>
            <a:r>
              <a:rPr lang="th-TH" sz="4000" dirty="0" err="1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ห้วยติ๊ก</a:t>
            </a:r>
            <a:r>
              <a:rPr lang="th-TH" sz="40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ชู หลวงภูสิงห์</a:t>
            </a:r>
            <a:endParaRPr lang="th-TH" sz="4000" dirty="0">
              <a:ln w="18415" cmpd="sng">
                <a:solidFill>
                  <a:schemeClr val="tx1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078388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60648"/>
            <a:ext cx="4896544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87361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28625" y="2500313"/>
            <a:ext cx="8229600" cy="1143000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b="1" dirty="0" smtClean="0"/>
              <a:t/>
            </a:r>
            <a:br>
              <a:rPr lang="th-TH" b="1" dirty="0" smtClean="0"/>
            </a:br>
            <a:r>
              <a:rPr lang="th-TH" b="1" dirty="0" smtClean="0"/>
              <a:t>พระราชบัญญัติโรคระบาดสัตว์ พ.ศ. ๒๕๕๘</a:t>
            </a:r>
            <a:br>
              <a:rPr lang="th-TH" b="1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6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00063" y="214313"/>
            <a:ext cx="8229600" cy="857250"/>
          </a:xfr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b="1" dirty="0" smtClean="0"/>
              <a:t>ประกาศเขตโรคระบาด หรือเขตเฝ้าระวังโรคระบาด</a:t>
            </a:r>
            <a:endParaRPr lang="en-US" dirty="0"/>
          </a:p>
        </p:txBody>
      </p:sp>
      <p:sp>
        <p:nvSpPr>
          <p:cNvPr id="33795" name="ตัวยึดเนื้อหา 2"/>
          <p:cNvSpPr>
            <a:spLocks noGrp="1"/>
          </p:cNvSpPr>
          <p:nvPr>
            <p:ph idx="1"/>
          </p:nvPr>
        </p:nvSpPr>
        <p:spPr>
          <a:xfrm>
            <a:off x="142875" y="1071562"/>
            <a:ext cx="8786813" cy="5093741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th-TH" b="1" dirty="0" smtClean="0"/>
              <a:t> 	ในท้องที่จังหวัดใดมีหรือสงสัยว่ามีโรคระบาด ให้ผู้ว่าราชการจังหวัดมี</a:t>
            </a:r>
            <a:r>
              <a:rPr lang="th-TH" b="1" dirty="0" err="1" smtClean="0"/>
              <a:t>อํานาจ</a:t>
            </a:r>
            <a:r>
              <a:rPr lang="th-TH" b="1" dirty="0" smtClean="0"/>
              <a:t>ประกาศ </a:t>
            </a:r>
            <a:r>
              <a:rPr lang="th-TH" b="1" dirty="0" err="1" smtClean="0"/>
              <a:t>กําหนด</a:t>
            </a:r>
            <a:r>
              <a:rPr lang="th-TH" b="1" dirty="0" smtClean="0"/>
              <a:t>ท้องที่จังหวัดนั้นทั้งหมดหรือบางส่วนเป็นเขตโรคระบาด หรือเขตเฝ้าระวังโรคระบาด แล้วแต่กรณี และให้ระบุชนิดของสัตว์และโรคระบาด รวมทั้งสัตว์และซากสัตว์ที่ห้ามเคลื่อนย้ายไว้ในประกาศด้วย </a:t>
            </a:r>
          </a:p>
          <a:p>
            <a:pPr eaLnBrk="1" hangingPunct="1">
              <a:buFont typeface="Arial" pitchFamily="34" charset="0"/>
              <a:buNone/>
            </a:pPr>
            <a:r>
              <a:rPr lang="th-TH" b="1" dirty="0" smtClean="0"/>
              <a:t>	 	ประกาศให้ปิดไว้ ณ ศาลากลางจังหวัด ศาลาว่าการกรุงเทพมหานคร ศาลาว่าการ เมืองพัทยา </a:t>
            </a:r>
            <a:r>
              <a:rPr lang="th-TH" b="1" dirty="0" err="1" smtClean="0"/>
              <a:t>สํานักงาน</a:t>
            </a:r>
            <a:r>
              <a:rPr lang="th-TH" b="1" dirty="0" smtClean="0"/>
              <a:t>เขต ที่ว่าการ</a:t>
            </a:r>
            <a:r>
              <a:rPr lang="th-TH" b="1" dirty="0" err="1" smtClean="0"/>
              <a:t>อําเภอ</a:t>
            </a:r>
            <a:r>
              <a:rPr lang="th-TH" b="1" dirty="0" smtClean="0"/>
              <a:t> ที่</a:t>
            </a:r>
            <a:r>
              <a:rPr lang="th-TH" b="1" dirty="0" err="1" smtClean="0"/>
              <a:t>ทํา</a:t>
            </a:r>
            <a:r>
              <a:rPr lang="th-TH" b="1" dirty="0" smtClean="0"/>
              <a:t>การองค์การบริหารส่วนจังหวัด ที่</a:t>
            </a:r>
            <a:r>
              <a:rPr lang="th-TH" b="1" dirty="0" err="1" smtClean="0"/>
              <a:t>ทํา</a:t>
            </a:r>
            <a:r>
              <a:rPr lang="th-TH" b="1" dirty="0" smtClean="0"/>
              <a:t>การองค์การบริหาร ส่วน</a:t>
            </a:r>
            <a:r>
              <a:rPr lang="th-TH" b="1" dirty="0" err="1" smtClean="0"/>
              <a:t>ตําบล</a:t>
            </a:r>
            <a:r>
              <a:rPr lang="th-TH" b="1" dirty="0" smtClean="0"/>
              <a:t> </a:t>
            </a:r>
            <a:r>
              <a:rPr lang="th-TH" b="1" dirty="0" err="1" smtClean="0"/>
              <a:t>สํานักงาน</a:t>
            </a:r>
            <a:r>
              <a:rPr lang="th-TH" b="1" dirty="0" smtClean="0"/>
              <a:t>เทศบาล ที่</a:t>
            </a:r>
            <a:r>
              <a:rPr lang="th-TH" b="1" dirty="0" err="1" smtClean="0"/>
              <a:t>ทํา</a:t>
            </a:r>
            <a:r>
              <a:rPr lang="th-TH" b="1" dirty="0" smtClean="0"/>
              <a:t>การ</a:t>
            </a:r>
            <a:r>
              <a:rPr lang="th-TH" b="1" dirty="0" err="1" smtClean="0"/>
              <a:t>กํานัน</a:t>
            </a:r>
            <a:r>
              <a:rPr lang="th-TH" b="1" dirty="0" smtClean="0"/>
              <a:t> ที่</a:t>
            </a:r>
            <a:r>
              <a:rPr lang="th-TH" b="1" dirty="0" err="1" smtClean="0"/>
              <a:t>ทํา</a:t>
            </a:r>
            <a:r>
              <a:rPr lang="th-TH" b="1" dirty="0" smtClean="0"/>
              <a:t>การผู้ใหญ่บ้าน ที่ชุมนุมชนภายในท้องที่นั้น และที่</a:t>
            </a:r>
            <a:r>
              <a:rPr lang="th-TH" b="1" dirty="0" err="1" smtClean="0"/>
              <a:t>ทํา</a:t>
            </a:r>
            <a:r>
              <a:rPr lang="th-TH" b="1" dirty="0" smtClean="0"/>
              <a:t>การ องค์กรปกครองส่วนท้องถิ่นอื่นที่มีกฎหมายจัดตั้ง  </a:t>
            </a:r>
            <a:r>
              <a:rPr lang="th-TH" b="1" u="sng" dirty="0" smtClean="0">
                <a:hlinkClick r:id="rId2" action="ppaction://hlinkfile"/>
              </a:rPr>
              <a:t>ประกาศฯ</a:t>
            </a:r>
            <a:endParaRPr lang="th-TH" b="1" u="sng" dirty="0" smtClean="0"/>
          </a:p>
          <a:p>
            <a:pPr eaLnBrk="1" hangingPunct="1">
              <a:buFont typeface="Arial" pitchFamily="34" charset="0"/>
              <a:buNone/>
            </a:pPr>
            <a:endParaRPr lang="en-US" b="1" dirty="0" smtClean="0">
              <a:cs typeface="Cord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9499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การทำลายสัตว์ </a:t>
            </a:r>
            <a:r>
              <a:rPr lang="th-TH" b="1" i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ตาม </a:t>
            </a:r>
            <a:r>
              <a:rPr lang="th-TH" b="1" i="1" dirty="0" err="1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พรบ</a:t>
            </a:r>
            <a:r>
              <a:rPr lang="th-TH" b="1" i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. โรคระบาดสัตว์ พ.ศ. ๒๕๕๘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b="1" i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ใช้อำนาจ</a:t>
            </a:r>
            <a:r>
              <a:rPr lang="th-TH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ตามมาตรา </a:t>
            </a:r>
            <a:r>
              <a:rPr lang="th-TH" b="1" i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๑๓(๔) แห่งพระราชบัญญัติโรคระบาดสัตว์ พ.ศ. </a:t>
            </a:r>
            <a:r>
              <a:rPr lang="th-TH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๒๕๕๘  ประกอบ</a:t>
            </a:r>
            <a:r>
              <a:rPr lang="th-TH" b="1" i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ระเบียบกรมปศุสัตว์ว่า</a:t>
            </a:r>
            <a:r>
              <a:rPr lang="th-TH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ด้วยการ</a:t>
            </a:r>
            <a:r>
              <a:rPr lang="th-TH" b="1" i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ทำลายสัตว์ที่เป็นโรคระบาดและการทำลายสัตว์</a:t>
            </a:r>
            <a:r>
              <a:rPr lang="th-TH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หรือซาก</a:t>
            </a:r>
            <a:r>
              <a:rPr lang="th-TH" b="1" i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สัตว์ที่เป็นพาหะของโรคระบาด พ.ศ.๒๕๔๗ </a:t>
            </a:r>
            <a:endParaRPr lang="th-TH" b="1" i="1" dirty="0" smtClean="0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  <a:p>
            <a:r>
              <a:rPr lang="th-TH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ให้</a:t>
            </a:r>
            <a:r>
              <a:rPr lang="th-TH" b="1" i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ชดใช้ราคาแก่เจ้าของสัตว์ไม่ต่ำกว่าสามใน</a:t>
            </a:r>
            <a:r>
              <a:rPr lang="th-TH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สี่ (หรือ ๗๕</a:t>
            </a:r>
            <a:r>
              <a:rPr lang="en-US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%</a:t>
            </a:r>
            <a:r>
              <a:rPr lang="th-TH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)ของ</a:t>
            </a:r>
            <a:r>
              <a:rPr lang="th-TH" b="1" i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ราคาสัตว์ซึ่งอาจขายได้ในตลาดท้องที่ก่อนเกิดโรคระบาด</a:t>
            </a:r>
          </a:p>
        </p:txBody>
      </p:sp>
    </p:spTree>
    <p:extLst>
      <p:ext uri="{BB962C8B-B14F-4D97-AF65-F5344CB8AC3E}">
        <p14:creationId xmlns:p14="http://schemas.microsoft.com/office/powerpoint/2010/main" val="223978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620688"/>
            <a:ext cx="5328592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719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40768"/>
            <a:ext cx="7200800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820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00807"/>
            <a:ext cx="7704856" cy="460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55881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5" y="1772816"/>
            <a:ext cx="7128792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83260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8136904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73969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เมื่อดำเนินการอบรมเสร็จแล้ว  </a:t>
            </a:r>
            <a:endParaRPr lang="th-TH" b="1" dirty="0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h-TH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ประกาศนียบัตรให้กับผู้ผ่านการฝึกอบรม ซึ่งลงนามในใบประกาศฯ โดยปศุสัตว์จังหวัด</a:t>
            </a:r>
          </a:p>
          <a:p>
            <a:r>
              <a:rPr lang="th-TH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บัตรประจำตัวผู้ได้รับมอบหมายให้ทำการฉีดวัคซีนป้องกันโรคพิษสุนัขบ้า (ลงนามโดยปศุสัตว์จังหวัด) โดยกำหนดให้บัตรฯ มีอายุได้ไม่เกิน ๑ ปี </a:t>
            </a:r>
          </a:p>
          <a:p>
            <a:r>
              <a:rPr lang="th-TH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หนังสือมอบหมายเจ้าหน้าที่ให้ทำการฉีดวัคซีนป้องกันโรคพิษสุนัขบ้า </a:t>
            </a:r>
            <a:r>
              <a:rPr lang="th-TH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ตามพระราชบัญญัติโรคพิษสุนัขบ้า พ.ศ. ๒๕๓๕ ให้กับผู้ผ่านการฝึกอบรม (โดยปศุสัตว์อำเภอ/</a:t>
            </a:r>
            <a:r>
              <a:rPr lang="th-TH" dirty="0" err="1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สัตว</a:t>
            </a:r>
            <a:r>
              <a:rPr lang="th-TH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แพทย์ในแต่ละพื้นที่)</a:t>
            </a:r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0953682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3888432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60648"/>
            <a:ext cx="4752528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181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>
                <a:latin typeface="TH Niramit AS" pitchFamily="2" charset="-34"/>
                <a:cs typeface="TH Niramit AS" pitchFamily="2" charset="-34"/>
              </a:rPr>
              <a:t>ทำลายสัตว์</a:t>
            </a:r>
            <a:endParaRPr lang="th-TH" b="1" dirty="0">
              <a:latin typeface="TH Niramit AS" pitchFamily="2" charset="-34"/>
              <a:cs typeface="TH Niramit AS" pitchFamily="2" charset="-34"/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96752"/>
            <a:ext cx="5976664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8152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35" y="188641"/>
            <a:ext cx="4620598" cy="2922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920" y="476672"/>
            <a:ext cx="3935552" cy="6195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53" y="3284984"/>
            <a:ext cx="4476581" cy="3387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363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32656"/>
            <a:ext cx="6480720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140981"/>
            <a:ext cx="6552728" cy="3456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135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ตัวแทนเนื้อหา 3" descr="F:\2559\Rabie 59\ทำลายสัตว์ ไพรบึง\บ้านห้วย\IMG_20160126_154658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93"/>
            <a:ext cx="2880321" cy="194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รูปภาพ 4" descr="F:\2559\Rabie 59\ทำลายสัตว์ ไพรบึง\บ้านห้วย\IMG_20160126_15571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87" y="1556792"/>
            <a:ext cx="5400599" cy="48245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301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มอบเช็คค่าชดเชยทำลายโค เกษตรกร ต.กุดเสลา อ.กันทร</a:t>
            </a:r>
            <a:r>
              <a:rPr lang="th-TH" sz="3600" b="1" dirty="0" err="1" smtClean="0">
                <a:latin typeface="TH SarabunPSK" pitchFamily="34" charset="-34"/>
                <a:cs typeface="TH SarabunPSK" pitchFamily="34" charset="-34"/>
              </a:rPr>
              <a:t>ลักษ์</a:t>
            </a:r>
            <a:endParaRPr lang="th-TH" sz="36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00808"/>
            <a:ext cx="7992888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590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vice kh\Desktop\ภาพผู้ตรวจ\15000041957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5373" y="1481138"/>
            <a:ext cx="6033254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b="1" i="1" dirty="0" smtClean="0">
                <a:solidFill>
                  <a:schemeClr val="accent4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ส่งมอบเช็คเงินสด ค่าชดเชยทำลายโค</a:t>
            </a:r>
            <a:br>
              <a:rPr lang="th-TH" b="1" i="1" dirty="0" smtClean="0">
                <a:solidFill>
                  <a:schemeClr val="accent4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b="1" i="1" dirty="0" smtClean="0">
                <a:solidFill>
                  <a:schemeClr val="accent4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นายสวย พรศรี ต.หนอง</a:t>
            </a:r>
            <a:r>
              <a:rPr lang="th-TH" b="1" i="1" dirty="0" err="1" smtClean="0">
                <a:solidFill>
                  <a:schemeClr val="accent4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ฮาง</a:t>
            </a:r>
            <a:r>
              <a:rPr lang="th-TH" b="1" i="1" dirty="0" smtClean="0">
                <a:solidFill>
                  <a:schemeClr val="accent4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 อ.เบญจ</a:t>
            </a:r>
            <a:r>
              <a:rPr lang="th-TH" b="1" i="1" dirty="0" err="1" smtClean="0">
                <a:solidFill>
                  <a:schemeClr val="accent4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ลักษ์</a:t>
            </a:r>
            <a:endParaRPr lang="th-TH" b="1" i="1" dirty="0">
              <a:solidFill>
                <a:schemeClr val="accent4">
                  <a:lumMod val="50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0308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มอบเช็คค่าชดเชยทำลายโค เกษตรกร ต.</a:t>
            </a:r>
            <a:r>
              <a:rPr lang="th-TH" sz="3600" b="1" dirty="0" err="1" smtClean="0">
                <a:latin typeface="TH SarabunPSK" pitchFamily="34" charset="-34"/>
                <a:cs typeface="TH SarabunPSK" pitchFamily="34" charset="-34"/>
              </a:rPr>
              <a:t>ห้วยติ๊ก</a:t>
            </a: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ชู อ.ภูสิงห์</a:t>
            </a:r>
            <a:endParaRPr lang="th-TH" sz="36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72816"/>
            <a:ext cx="6624736" cy="4314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850550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57200" y="1600200"/>
            <a:ext cx="8291264" cy="47811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h-TH" sz="2000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๑) ๒๕๕๘ บ้านพระทะเล ต.กุดเสลา ๒ ราย (๕๖,๒๕๐ บาท)</a:t>
            </a:r>
          </a:p>
          <a:p>
            <a:pPr marL="0" indent="0">
              <a:buNone/>
            </a:pPr>
            <a:r>
              <a:rPr lang="th-TH" sz="2000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๒) ๒๕๕๙ บ้านห้วย ต.พรหมสวัสดิ์ อ.ไพรบึง ๑ ราย(๒๐,๖๒๕ </a:t>
            </a:r>
            <a:r>
              <a:rPr lang="th-TH" sz="2000" b="1" i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บาท</a:t>
            </a:r>
            <a:r>
              <a:rPr lang="th-TH" sz="2000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)</a:t>
            </a:r>
          </a:p>
          <a:p>
            <a:pPr marL="0" indent="0">
              <a:buNone/>
            </a:pPr>
            <a:r>
              <a:rPr lang="th-TH" sz="2000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๓) ๒๕๕๙ บ้านจะกง ต.จะกง </a:t>
            </a:r>
            <a:r>
              <a:rPr lang="th-TH" sz="2000" b="1" i="1" dirty="0" err="1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อ.ขุ</a:t>
            </a:r>
            <a:r>
              <a:rPr lang="th-TH" sz="2000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ขันธ์ ๑ ราย (๒๒</a:t>
            </a:r>
            <a:r>
              <a:rPr lang="en-US" sz="2000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,</a:t>
            </a:r>
            <a:r>
              <a:rPr lang="th-TH" sz="2000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๕๐๐ </a:t>
            </a:r>
            <a:r>
              <a:rPr lang="th-TH" sz="2000" b="1" i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บาท</a:t>
            </a:r>
            <a:r>
              <a:rPr lang="th-TH" sz="2000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)</a:t>
            </a:r>
          </a:p>
          <a:p>
            <a:pPr marL="0" indent="0">
              <a:buNone/>
            </a:pPr>
            <a:r>
              <a:rPr lang="th-TH" sz="2000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๔) กุมภาพันธ์ ๒๕๖๐ บ้านโนนหนองบัว ต.ศรีโนนงาม อ.ศรีรัตนะ ๓ ราย ๒๒</a:t>
            </a:r>
            <a:r>
              <a:rPr lang="en-US" sz="2000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,</a:t>
            </a:r>
            <a:r>
              <a:rPr lang="th-TH" sz="2000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๕๐๐+๒๒</a:t>
            </a:r>
            <a:r>
              <a:rPr lang="en-US" sz="2000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,</a:t>
            </a:r>
            <a:r>
              <a:rPr lang="th-TH" sz="2000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๕๐๐+๑๕</a:t>
            </a:r>
            <a:r>
              <a:rPr lang="en-US" sz="2000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,</a:t>
            </a:r>
            <a:r>
              <a:rPr lang="th-TH" sz="2000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๐๐๐ บาท (๖๐</a:t>
            </a:r>
            <a:r>
              <a:rPr lang="en-US" sz="2000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,</a:t>
            </a:r>
            <a:r>
              <a:rPr lang="th-TH" sz="2000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๐๐๐ บาท) </a:t>
            </a:r>
          </a:p>
          <a:p>
            <a:pPr marL="0" indent="0">
              <a:buNone/>
            </a:pPr>
            <a:r>
              <a:rPr lang="th-TH" sz="2000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๕) พฤษภาคม ๒๕๖๐ บ้านสร้างเม็ก ต.หนอง</a:t>
            </a:r>
            <a:r>
              <a:rPr lang="th-TH" sz="2000" b="1" i="1" dirty="0" err="1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ฮาง</a:t>
            </a:r>
            <a:r>
              <a:rPr lang="th-TH" sz="2000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อ.เบญจ</a:t>
            </a:r>
            <a:r>
              <a:rPr lang="th-TH" sz="2000" b="1" i="1" dirty="0" err="1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ลักษ์</a:t>
            </a:r>
            <a:r>
              <a:rPr lang="th-TH" sz="2000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๑ ราย (๓๓</a:t>
            </a:r>
            <a:r>
              <a:rPr lang="en-US" sz="2000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,</a:t>
            </a:r>
            <a:r>
              <a:rPr lang="th-TH" sz="2000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๗๕๐ บาท)</a:t>
            </a:r>
          </a:p>
          <a:p>
            <a:pPr marL="0" indent="0">
              <a:buNone/>
            </a:pPr>
            <a:r>
              <a:rPr lang="th-TH" sz="2000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๖) สิงหาคม ๒๕๖๐ บ้านพรหม</a:t>
            </a:r>
            <a:r>
              <a:rPr lang="th-TH" sz="2000" b="1" i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สวัสดิ์ ต. พรหมสวัสดิ์ </a:t>
            </a:r>
            <a:r>
              <a:rPr lang="th-TH" sz="2000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อ.</a:t>
            </a:r>
            <a:r>
              <a:rPr lang="th-TH" sz="2000" b="1" i="1" dirty="0" err="1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พยุห์</a:t>
            </a:r>
            <a:r>
              <a:rPr lang="th-TH" sz="2000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๑ ราย (กระบือ) (๒๔</a:t>
            </a:r>
            <a:r>
              <a:rPr lang="en-US" sz="2000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,</a:t>
            </a:r>
            <a:r>
              <a:rPr lang="th-TH" sz="2000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๐๐๐ บาท)</a:t>
            </a:r>
          </a:p>
          <a:p>
            <a:pPr marL="0" indent="0">
              <a:buNone/>
            </a:pPr>
            <a:r>
              <a:rPr lang="th-TH" sz="2000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๗) กันยายน ๒๕๖๐ ต.ตูม อ.ศรีรัตนะ ๑ </a:t>
            </a:r>
            <a:r>
              <a:rPr lang="th-TH" sz="2000" b="1" i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ราย (</a:t>
            </a:r>
            <a:r>
              <a:rPr lang="th-TH" sz="2000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๒๒,๕๐๐ </a:t>
            </a:r>
            <a:r>
              <a:rPr lang="th-TH" sz="2000" b="1" i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บาท</a:t>
            </a:r>
            <a:r>
              <a:rPr lang="th-TH" sz="2000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)</a:t>
            </a:r>
          </a:p>
          <a:p>
            <a:pPr marL="0" indent="0">
              <a:buNone/>
            </a:pPr>
            <a:r>
              <a:rPr lang="th-TH" sz="2000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๘) ตุลาคม ๒๕๖๐ ต.เสาธงชัย อ.กันทร</a:t>
            </a:r>
            <a:r>
              <a:rPr lang="th-TH" sz="2000" b="1" i="1" dirty="0" err="1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ลักษ์</a:t>
            </a:r>
            <a:r>
              <a:rPr lang="th-TH" sz="2000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๑ </a:t>
            </a:r>
            <a:r>
              <a:rPr lang="th-TH" sz="2000" b="1" i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ราย </a:t>
            </a:r>
            <a:r>
              <a:rPr lang="th-TH" sz="2000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(๓๑,๕๐๐ </a:t>
            </a:r>
            <a:r>
              <a:rPr lang="th-TH" sz="2000" b="1" i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บาท</a:t>
            </a:r>
            <a:r>
              <a:rPr lang="th-TH" sz="2000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)</a:t>
            </a:r>
          </a:p>
          <a:p>
            <a:pPr marL="0" indent="0">
              <a:buNone/>
            </a:pPr>
            <a:r>
              <a:rPr lang="th-TH" sz="2000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๙) มีนาคม ๒๕๖๑ ต.ห้วยตามอญ อ.ภูสิงห์ ๑ ราย (๒๑,๗๕๐ บาท) </a:t>
            </a:r>
          </a:p>
          <a:p>
            <a:pPr marL="0" indent="0">
              <a:buNone/>
            </a:pPr>
            <a:r>
              <a:rPr lang="th-TH" sz="2000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๑๐) เมษายน ๒๕๖๑ </a:t>
            </a:r>
            <a:r>
              <a:rPr lang="th-TH" sz="2000" b="1" i="1" dirty="0" err="1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ต.ดู่</a:t>
            </a:r>
            <a:r>
              <a:rPr lang="th-TH" sz="2000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อ.</a:t>
            </a:r>
            <a:r>
              <a:rPr lang="th-TH" sz="2000" b="1" i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ปรางค์กู่ </a:t>
            </a:r>
            <a:r>
              <a:rPr lang="th-TH" sz="2000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๒ </a:t>
            </a:r>
            <a:r>
              <a:rPr lang="th-TH" sz="2000" b="1" i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ราย </a:t>
            </a:r>
            <a:r>
              <a:rPr lang="th-TH" sz="2000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(๒๖,๒๕๐+๒๖,๒๕๐ บาท) </a:t>
            </a:r>
            <a:r>
              <a:rPr lang="th-TH" sz="2000" b="1" i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(กระบือ) </a:t>
            </a:r>
            <a:endParaRPr lang="th-TH" sz="2000" b="1" i="1" dirty="0" smtClean="0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  <a:p>
            <a:pPr marL="0" indent="0">
              <a:buNone/>
            </a:pPr>
            <a:r>
              <a:rPr lang="th-TH" sz="2000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๑๑) </a:t>
            </a:r>
            <a:r>
              <a:rPr lang="th-TH" sz="2000" b="1" i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กรกฎาคม </a:t>
            </a:r>
            <a:r>
              <a:rPr lang="th-TH" sz="2000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๒๕๖๑ ต.</a:t>
            </a:r>
            <a:r>
              <a:rPr lang="th-TH" sz="2000" b="1" i="1" dirty="0" err="1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ห้วยติ๊ก</a:t>
            </a:r>
            <a:r>
              <a:rPr lang="th-TH" sz="2000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ชู </a:t>
            </a:r>
            <a:r>
              <a:rPr lang="th-TH" sz="2000" b="1" i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อ.ภูสิงห์ ๑ ราย </a:t>
            </a:r>
            <a:r>
              <a:rPr lang="th-TH" sz="2000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(๓๓,๐๐๐ </a:t>
            </a:r>
            <a:r>
              <a:rPr lang="th-TH" sz="2000" b="1" i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บาท) </a:t>
            </a:r>
            <a:endParaRPr lang="th-TH" sz="2000" b="1" i="1" dirty="0" smtClean="0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  <a:p>
            <a:pPr marL="0" indent="0">
              <a:buNone/>
            </a:pPr>
            <a:r>
              <a:rPr lang="th-TH" sz="2000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๑๒</a:t>
            </a:r>
            <a:r>
              <a:rPr lang="th-TH" sz="2000" b="1" i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) กรกฎาคม ๒๕๖๑ </a:t>
            </a:r>
            <a:r>
              <a:rPr lang="th-TH" sz="2000" b="1" i="1" dirty="0" err="1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ต.ดู่</a:t>
            </a:r>
            <a:r>
              <a:rPr lang="th-TH" sz="2000" b="1" i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อ.ปรางค์กู่ </a:t>
            </a:r>
            <a:r>
              <a:rPr lang="th-TH" sz="2000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(๕</a:t>
            </a:r>
            <a:r>
              <a:rPr lang="en-US" sz="2000" b="1" i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,</a:t>
            </a:r>
            <a:r>
              <a:rPr lang="th-TH" sz="2000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๒๕๐ </a:t>
            </a:r>
            <a:r>
              <a:rPr lang="th-TH" sz="2000" b="1" i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บาท) (กระบือ) </a:t>
            </a:r>
            <a:endParaRPr lang="th-TH" sz="2000" b="1" i="1" dirty="0" smtClean="0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  <a:p>
            <a:pPr marL="0" indent="0">
              <a:buNone/>
            </a:pPr>
            <a:r>
              <a:rPr lang="th-TH" sz="2000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๑๓) พฤศจิกายน ๒๕๖๑ ต.ท่าคล้อ </a:t>
            </a:r>
            <a:r>
              <a:rPr lang="th-TH" sz="2000" b="1" i="1" dirty="0" err="1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อ.เญจลักษ์</a:t>
            </a:r>
            <a:r>
              <a:rPr lang="th-TH" sz="2000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(</a:t>
            </a:r>
            <a:r>
              <a:rPr lang="th-TH" sz="2000" b="1" i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๓๓,๐๐๐ บาท) </a:t>
            </a:r>
            <a:endParaRPr lang="th-TH" sz="2000" b="1" i="1" dirty="0" smtClean="0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  <a:p>
            <a:pPr marL="0" indent="0">
              <a:buNone/>
            </a:pPr>
            <a:r>
              <a:rPr lang="th-TH" sz="2000" b="1" i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                 </a:t>
            </a:r>
            <a:endParaRPr lang="th-TH" sz="2000" b="1" i="1" dirty="0">
              <a:solidFill>
                <a:srgbClr val="C00000"/>
              </a:solidFill>
              <a:latin typeface="TH SarabunPSK" pitchFamily="34" charset="-34"/>
              <a:cs typeface="TH SarabunPSK" pitchFamily="34" charset="-34"/>
            </a:endParaRPr>
          </a:p>
          <a:p>
            <a:pPr marL="0" indent="0">
              <a:buNone/>
            </a:pPr>
            <a:r>
              <a:rPr lang="th-TH" sz="2000" b="1" u="sng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  <a:hlinkClick r:id="rId3" action="ppaction://hlinkfile"/>
              </a:rPr>
              <a:t>    </a:t>
            </a:r>
            <a:endParaRPr lang="th-TH" sz="2000" b="1" u="sng" dirty="0" smtClean="0">
              <a:solidFill>
                <a:srgbClr val="C00000"/>
              </a:solidFill>
              <a:latin typeface="TH SarabunPSK" pitchFamily="34" charset="-34"/>
              <a:cs typeface="TH SarabunPSK" pitchFamily="34" charset="-34"/>
            </a:endParaRPr>
          </a:p>
          <a:p>
            <a:pPr marL="0" indent="0">
              <a:buNone/>
            </a:pPr>
            <a:endParaRPr lang="th-TH" sz="2000" b="1" u="sng" dirty="0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i="1" dirty="0" smtClean="0"/>
              <a:t>      </a:t>
            </a:r>
            <a:r>
              <a:rPr lang="th-TH" sz="2700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การทำลายสัตว์ จ่ายค่าชดเชย (โคเนื้อ-กระบือ  ปี ๒๕๕๘-ปัจจุบัน (๒๗ พ.ย.๖๑</a:t>
            </a:r>
            <a:r>
              <a:rPr lang="th-TH" sz="2700" b="1" i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) </a:t>
            </a:r>
            <a:r>
              <a:rPr lang="th-TH" sz="2700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2700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2700" b="1" i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ทำลาย</a:t>
            </a:r>
            <a:r>
              <a:rPr lang="th-TH" sz="2700" b="1" i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สัตว์ ๑๗ ตัว เกษตรกร ๑๖ ราย ในพื้นที่ ๙ อำเภอ</a:t>
            </a:r>
            <a:r>
              <a:rPr lang="th-TH" sz="2700" b="1" i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2700" b="1" i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</a:br>
            <a:endParaRPr lang="th-TH" sz="2700" b="1" i="1" dirty="0">
              <a:solidFill>
                <a:srgbClr val="C0000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6848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เนื้อหา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(๑) การฆ่าสัตว์เพื่อใช้เป็นอาหาร  ทั้งนี้  เฉพาะสัตว์เลี้ยงเพื่อใช้เป็น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อาหาร</a:t>
            </a:r>
          </a:p>
          <a:p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(๒) การฆ่าสัตว์ตามกฎหมายว่าด้วยการควบคุมการฆ่าสัตว์และ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จําหน่าย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เนื้อสัตว์ </a:t>
            </a:r>
            <a:endParaRPr lang="th-TH" sz="2000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๓) การฆ่าสัตว์เพื่อควบคุมโรคระบาดตามกฎหมายว่าด้วยโรคระบาดสัตว์ </a:t>
            </a:r>
            <a:endParaRPr lang="th-TH" sz="2000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๔) การฆ่าสัตว์ในกรณีที่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สัตว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แพทย์เห็นว่าสัตว์ป่วย  พิการ  หรือบาดเจ็บและไม่สามารถเยียวยา หรือรักษาให้มีชีวิตอยู่รอดได้โดยปราศจากความทุกข์ทรมาน </a:t>
            </a:r>
            <a:endParaRPr lang="th-TH" sz="2000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๕) การฆ่าสัตว์ตามพิธีกรรมหรือความเชื่อทางศาสนา </a:t>
            </a:r>
            <a:endParaRPr lang="th-TH" sz="2000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๖) การฆ่าสัตว์ในกรณีที่มีความ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จําเป็น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เพื่อป้องกันอันตรายแก่ชีวิตหรือร่างกายของมนุษย์ หรือสัตว์อื่น  หรือป้องกันความเสียหายที่จะเกิดแก่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ทรัพย์สิน</a:t>
            </a:r>
          </a:p>
          <a:p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(๗) การ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กระทํา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ใด ๆ  ต่อร่างกายสัตว์ซึ่งเข้าลักษณะของการประกอบวิชาชีพการ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สัตว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แพทย์ โดยผู้ประกอบวิชาชีพการ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สัตว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แพทย์หรือผู้ซึ่งได้รับยกเว้นให้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กระทํา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ได้โดยไม่ต้องขึ้นทะเบียนและได้รับ ใบอนุญาตเป็นผู้ประกอบวิชาชีพการ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สัตว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แพทย์จาก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สัตวแพทย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สภาตามกฎหมายว่าด้วยวิชาชีพการ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สัตว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แพทย์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</a:t>
            </a:r>
            <a:endParaRPr lang="th-TH" sz="2000" dirty="0">
              <a:latin typeface="TH SarabunPSK" pitchFamily="34" charset="-34"/>
              <a:cs typeface="TH SarabunPSK" pitchFamily="34" charset="-34"/>
            </a:endParaRPr>
          </a:p>
          <a:p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(๘) การตัด  หู  หาง  ขน  เขา  หรืองาโดยมีเหตุอันสมควรและไม่เป็นอันตรายต่อสัตว์   หรือการ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ดํารงชีวิต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ของสัตว์ (๙) การจัดให้มีการต่อสู้ของสัตว์ตามประเพณี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ท้องถิ่น</a:t>
            </a:r>
          </a:p>
          <a:p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(๑๐) การ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กระทํา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อื่นใดที่มีกฎหมาย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กําหนดให้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สามารถ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กระทํา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ได้เป็นการเฉพาะ (๑๑) การ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กระทํา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อื่นใดที่รัฐมนตรีประกาศ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กําหนด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โดยความเห็นชอบของคณะกรรมการ </a:t>
            </a:r>
          </a:p>
        </p:txBody>
      </p:sp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sz="3100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100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sz="3100" dirty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100" dirty="0">
                <a:latin typeface="TH SarabunPSK" pitchFamily="34" charset="-34"/>
                <a:cs typeface="TH SarabunPSK" pitchFamily="34" charset="-34"/>
              </a:rPr>
            </a:br>
            <a:r>
              <a:rPr lang="th-TH" sz="3100" dirty="0" smtClean="0">
                <a:latin typeface="TH SarabunPSK" pitchFamily="34" charset="-34"/>
                <a:cs typeface="TH SarabunPSK" pitchFamily="34" charset="-34"/>
              </a:rPr>
              <a:t>พระราชบัญญัติ </a:t>
            </a:r>
            <a:r>
              <a:rPr lang="th-TH" sz="3100" dirty="0">
                <a:latin typeface="TH SarabunPSK" pitchFamily="34" charset="-34"/>
                <a:cs typeface="TH SarabunPSK" pitchFamily="34" charset="-34"/>
              </a:rPr>
              <a:t>ป้องกันการทารุณกรรมและการ</a:t>
            </a:r>
            <a:r>
              <a:rPr lang="th-TH" sz="3100" dirty="0" err="1">
                <a:latin typeface="TH SarabunPSK" pitchFamily="34" charset="-34"/>
                <a:cs typeface="TH SarabunPSK" pitchFamily="34" charset="-34"/>
              </a:rPr>
              <a:t>จัดสวัสดิ</a:t>
            </a:r>
            <a:r>
              <a:rPr lang="th-TH" sz="3100" dirty="0">
                <a:latin typeface="TH SarabunPSK" pitchFamily="34" charset="-34"/>
                <a:cs typeface="TH SarabunPSK" pitchFamily="34" charset="-34"/>
              </a:rPr>
              <a:t>ภาพสัตว์ พ.ศ.  ๒๕๕๗ </a:t>
            </a:r>
            <a:br>
              <a:rPr lang="th-TH" sz="3100" dirty="0">
                <a:latin typeface="TH SarabunPSK" pitchFamily="34" charset="-34"/>
                <a:cs typeface="TH SarabunPSK" pitchFamily="34" charset="-34"/>
              </a:rPr>
            </a:br>
            <a:r>
              <a:rPr lang="th-TH" dirty="0"/>
              <a:t> </a:t>
            </a:r>
            <a:r>
              <a:rPr lang="th-TH" sz="2200" dirty="0">
                <a:latin typeface="TH SarabunPSK" pitchFamily="34" charset="-34"/>
                <a:cs typeface="TH SarabunPSK" pitchFamily="34" charset="-34"/>
              </a:rPr>
              <a:t>มาตรา ๒๑ การ</a:t>
            </a:r>
            <a:r>
              <a:rPr lang="th-TH" sz="2200" dirty="0" err="1">
                <a:latin typeface="TH SarabunPSK" pitchFamily="34" charset="-34"/>
                <a:cs typeface="TH SarabunPSK" pitchFamily="34" charset="-34"/>
              </a:rPr>
              <a:t>กระทํา</a:t>
            </a:r>
            <a:r>
              <a:rPr lang="th-TH" sz="2200" dirty="0">
                <a:latin typeface="TH SarabunPSK" pitchFamily="34" charset="-34"/>
                <a:cs typeface="TH SarabunPSK" pitchFamily="34" charset="-34"/>
              </a:rPr>
              <a:t>ดังต่อไปนี้  ไม่ถือว่าเป็นการทารุณกรรมสัตว์ตามมาตรา  ๒๐ </a:t>
            </a:r>
            <a:br>
              <a:rPr lang="th-TH" sz="2200" dirty="0">
                <a:latin typeface="TH SarabunPSK" pitchFamily="34" charset="-34"/>
                <a:cs typeface="TH SarabunPSK" pitchFamily="34" charset="-34"/>
              </a:rPr>
            </a:br>
            <a:r>
              <a:rPr lang="th-TH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261272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692" y="476673"/>
            <a:ext cx="3735444" cy="4768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7" y="4149080"/>
            <a:ext cx="4968551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235544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57188" y="1571625"/>
            <a:ext cx="8229600" cy="207168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b="1" dirty="0" smtClean="0"/>
              <a:t/>
            </a:r>
            <a:br>
              <a:rPr lang="th-TH" b="1" dirty="0" smtClean="0"/>
            </a:br>
            <a:r>
              <a:rPr lang="th-TH" b="1" dirty="0" smtClean="0"/>
              <a:t>พระราชบัญญัติรักษาความสะอาดและความเป็นระเบียบเรียบร้อยของบ้านเมือง พ.ศ.๒๕๓๕</a:t>
            </a:r>
            <a:br>
              <a:rPr lang="th-TH" b="1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81602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ยึดเนื้อหา 2"/>
          <p:cNvSpPr txBox="1">
            <a:spLocks/>
          </p:cNvSpPr>
          <p:nvPr/>
        </p:nvSpPr>
        <p:spPr bwMode="auto">
          <a:xfrm>
            <a:off x="609600" y="17526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b="1">
                <a:latin typeface="+mn-lt"/>
                <a:cs typeface="+mj-cs"/>
              </a:rPr>
              <a:t>“</a:t>
            </a:r>
            <a:r>
              <a:rPr lang="th-TH" b="1">
                <a:latin typeface="+mn-lt"/>
                <a:cs typeface="+mj-cs"/>
              </a:rPr>
              <a:t>เจ้าพนักงานท้องถิ่น</a:t>
            </a:r>
            <a:r>
              <a:rPr lang="en-US" b="1">
                <a:latin typeface="+mn-lt"/>
                <a:cs typeface="+mj-cs"/>
              </a:rPr>
              <a:t>”</a:t>
            </a:r>
            <a:r>
              <a:rPr lang="th-TH" b="1">
                <a:latin typeface="+mn-lt"/>
                <a:cs typeface="+mj-cs"/>
              </a:rPr>
              <a:t> หมายความว่า</a:t>
            </a:r>
            <a:endParaRPr lang="en-US" b="1">
              <a:latin typeface="+mn-lt"/>
              <a:cs typeface="+mj-cs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en-US" b="1">
                <a:latin typeface="+mn-lt"/>
                <a:cs typeface="+mj-cs"/>
              </a:rPr>
              <a:t>         (</a:t>
            </a:r>
            <a:r>
              <a:rPr lang="th-TH" b="1">
                <a:latin typeface="+mn-lt"/>
                <a:cs typeface="+mj-cs"/>
              </a:rPr>
              <a:t>๑</a:t>
            </a:r>
            <a:r>
              <a:rPr lang="en-US" b="1">
                <a:latin typeface="+mn-lt"/>
                <a:cs typeface="+mj-cs"/>
              </a:rPr>
              <a:t>) </a:t>
            </a:r>
            <a:r>
              <a:rPr lang="th-TH" b="1">
                <a:latin typeface="+mn-lt"/>
                <a:cs typeface="+mj-cs"/>
              </a:rPr>
              <a:t>นายกเทศมนตรีสำหรับในเขตเทศบาล</a:t>
            </a:r>
            <a:endParaRPr lang="en-US" b="1">
              <a:latin typeface="+mn-lt"/>
              <a:cs typeface="+mj-cs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en-US" b="1">
                <a:latin typeface="+mn-lt"/>
                <a:cs typeface="+mj-cs"/>
              </a:rPr>
              <a:t>         (</a:t>
            </a:r>
            <a:r>
              <a:rPr lang="th-TH" b="1">
                <a:latin typeface="+mn-lt"/>
                <a:cs typeface="+mj-cs"/>
              </a:rPr>
              <a:t>๒</a:t>
            </a:r>
            <a:r>
              <a:rPr lang="en-US" b="1">
                <a:latin typeface="+mn-lt"/>
                <a:cs typeface="+mj-cs"/>
              </a:rPr>
              <a:t>) </a:t>
            </a:r>
            <a:r>
              <a:rPr lang="th-TH" b="1">
                <a:latin typeface="+mn-lt"/>
                <a:cs typeface="+mj-cs"/>
              </a:rPr>
              <a:t>ประธานกรรมการสุขาภิบาลสำหรับในเขตสุขาภิบาล</a:t>
            </a:r>
            <a:endParaRPr lang="en-US" b="1">
              <a:latin typeface="+mn-lt"/>
              <a:cs typeface="+mj-cs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th-TH" b="1">
                <a:latin typeface="+mn-lt"/>
                <a:cs typeface="+mj-cs"/>
              </a:rPr>
              <a:t>  </a:t>
            </a:r>
            <a:r>
              <a:rPr lang="en-US" b="1">
                <a:latin typeface="+mn-lt"/>
                <a:cs typeface="+mj-cs"/>
              </a:rPr>
              <a:t>       (</a:t>
            </a:r>
            <a:r>
              <a:rPr lang="th-TH" b="1">
                <a:latin typeface="+mn-lt"/>
                <a:cs typeface="+mj-cs"/>
              </a:rPr>
              <a:t>๓</a:t>
            </a:r>
            <a:r>
              <a:rPr lang="en-US" b="1">
                <a:latin typeface="+mn-lt"/>
                <a:cs typeface="+mj-cs"/>
              </a:rPr>
              <a:t>) </a:t>
            </a:r>
            <a:r>
              <a:rPr lang="th-TH" b="1">
                <a:latin typeface="+mn-lt"/>
                <a:cs typeface="+mj-cs"/>
              </a:rPr>
              <a:t>ผู้ว่าราชการจังหวัดสำหรับในเขตองค์การบริหารส่วนจังหวัด</a:t>
            </a:r>
            <a:endParaRPr lang="en-US" b="1">
              <a:latin typeface="+mn-lt"/>
              <a:cs typeface="+mj-cs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en-US" b="1">
                <a:latin typeface="+mn-lt"/>
                <a:cs typeface="+mj-cs"/>
              </a:rPr>
              <a:t>        (</a:t>
            </a:r>
            <a:r>
              <a:rPr lang="th-TH" b="1">
                <a:latin typeface="+mn-lt"/>
                <a:cs typeface="+mj-cs"/>
              </a:rPr>
              <a:t>๔</a:t>
            </a:r>
            <a:r>
              <a:rPr lang="en-US" b="1">
                <a:latin typeface="+mn-lt"/>
                <a:cs typeface="+mj-cs"/>
              </a:rPr>
              <a:t>) </a:t>
            </a:r>
            <a:r>
              <a:rPr lang="th-TH" b="1">
                <a:latin typeface="+mn-lt"/>
                <a:cs typeface="+mj-cs"/>
              </a:rPr>
              <a:t>ผู้ว่าราชการกรุงเทพมหานครสำหรับในเขตกรุงเทพมหานคร</a:t>
            </a:r>
            <a:endParaRPr lang="en-US" b="1">
              <a:latin typeface="+mn-lt"/>
              <a:cs typeface="+mj-cs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en-US" b="1">
                <a:latin typeface="+mn-lt"/>
                <a:cs typeface="+mj-cs"/>
              </a:rPr>
              <a:t>        (</a:t>
            </a:r>
            <a:r>
              <a:rPr lang="th-TH" b="1">
                <a:latin typeface="+mn-lt"/>
                <a:cs typeface="+mj-cs"/>
              </a:rPr>
              <a:t>๕</a:t>
            </a:r>
            <a:r>
              <a:rPr lang="en-US" b="1">
                <a:latin typeface="+mn-lt"/>
                <a:cs typeface="+mj-cs"/>
              </a:rPr>
              <a:t>) </a:t>
            </a:r>
            <a:r>
              <a:rPr lang="th-TH" b="1">
                <a:latin typeface="+mn-lt"/>
                <a:cs typeface="+mj-cs"/>
              </a:rPr>
              <a:t>ปลัดเมืองพัทยาสำหรับในเขตเมืองพัทยา</a:t>
            </a:r>
            <a:endParaRPr lang="en-US" b="1">
              <a:latin typeface="+mn-lt"/>
              <a:cs typeface="+mj-cs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en-US" b="1">
                <a:latin typeface="+mn-lt"/>
                <a:cs typeface="+mj-cs"/>
              </a:rPr>
              <a:t>        (</a:t>
            </a:r>
            <a:r>
              <a:rPr lang="th-TH" b="1">
                <a:latin typeface="+mn-lt"/>
                <a:cs typeface="+mj-cs"/>
              </a:rPr>
              <a:t>๖</a:t>
            </a:r>
            <a:r>
              <a:rPr lang="en-US" b="1">
                <a:latin typeface="+mn-lt"/>
                <a:cs typeface="+mj-cs"/>
              </a:rPr>
              <a:t>) </a:t>
            </a:r>
            <a:r>
              <a:rPr lang="th-TH" b="1">
                <a:latin typeface="+mn-lt"/>
                <a:cs typeface="+mj-cs"/>
              </a:rPr>
              <a:t>หัวหน้าผู้บริหารท้องถิ่นขององค์การปกครองท้องถิ่นที่กฎหมายกำหนดให้เป็นราชการส่วนท้องถิ่นสำหรับในเขตราชการส่วนท้องถิ่นนั้น</a:t>
            </a:r>
            <a:endParaRPr lang="en-US" b="1" dirty="0">
              <a:latin typeface="+mn-lt"/>
              <a:cs typeface="+mj-cs"/>
            </a:endParaRPr>
          </a:p>
        </p:txBody>
      </p:sp>
      <p:sp>
        <p:nvSpPr>
          <p:cNvPr id="5" name="ชื่อเรื่อง 1"/>
          <p:cNvSpPr txBox="1">
            <a:spLocks/>
          </p:cNvSpPr>
          <p:nvPr/>
        </p:nvSpPr>
        <p:spPr bwMode="auto">
          <a:xfrm>
            <a:off x="609600" y="427038"/>
            <a:ext cx="8229600" cy="1143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533400" indent="-533400" algn="ctr" fontAlgn="auto">
              <a:spcAft>
                <a:spcPts val="0"/>
              </a:spcAft>
              <a:defRPr/>
            </a:pPr>
            <a:r>
              <a:rPr lang="th-TH" sz="6000" b="1">
                <a:latin typeface="TH SarabunPSK" pitchFamily="34" charset="-34"/>
                <a:ea typeface="+mj-ea"/>
                <a:cs typeface="TH SarabunPSK" pitchFamily="34" charset="-34"/>
              </a:rPr>
              <a:t>ความหมาย</a:t>
            </a:r>
            <a:endParaRPr lang="th-TH" sz="6000" b="1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2996531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37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dirty="0" smtClean="0"/>
              <a:t>ความหมาย</a:t>
            </a:r>
            <a:endParaRPr lang="en-US" dirty="0"/>
          </a:p>
        </p:txBody>
      </p:sp>
      <p:sp>
        <p:nvSpPr>
          <p:cNvPr id="45059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th-TH" sz="4000" b="1" smtClean="0"/>
              <a:t>“ถนน” หมายความรวมถึง ทางเดินรถ ทางเท้า ขอบทาง ไหล่ทางทางข้ามตามกฎหมายว่าด้วยการจราจรทางบก ตรอก ซอย สะพาน หรือถนนส่วนบุคคลซึ่งเจ้าของยินยอมให้ประชาชนใช้เป็นทางสัญจรได้</a:t>
            </a:r>
            <a:endParaRPr lang="en-US" sz="4000" b="1" smtClean="0">
              <a:cs typeface="Cord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526232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800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b="1" dirty="0" smtClean="0">
                <a:solidFill>
                  <a:schemeClr val="tx1"/>
                </a:solidFill>
              </a:rPr>
              <a:t>ห้ามปล่อยสัตว์ตามถนน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608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188" y="1600200"/>
            <a:ext cx="8572500" cy="4525963"/>
          </a:xfrm>
        </p:spPr>
        <p:txBody>
          <a:bodyPr/>
          <a:lstStyle/>
          <a:p>
            <a:pPr eaLnBrk="1" hangingPunct="1"/>
            <a:r>
              <a:rPr lang="th-TH" b="1" smtClean="0"/>
              <a:t>ห้ามมิให้ผู้ใด </a:t>
            </a:r>
          </a:p>
          <a:p>
            <a:pPr eaLnBrk="1" hangingPunct="1">
              <a:buFont typeface="Arial" pitchFamily="34" charset="0"/>
              <a:buNone/>
            </a:pPr>
            <a:r>
              <a:rPr lang="th-TH" b="1" smtClean="0"/>
              <a:t> 	 	(1) ปล่อยสัตว์ นำสัตว์หรือจูงสัตว์ไปตามถนนหรือเข้าไปในบริเวณที่เจ้าพนักงานท้องถิ่นได้ประกาศห้ามไว้ </a:t>
            </a:r>
          </a:p>
          <a:p>
            <a:pPr eaLnBrk="1" hangingPunct="1">
              <a:buFont typeface="Arial" pitchFamily="34" charset="0"/>
              <a:buNone/>
            </a:pPr>
            <a:r>
              <a:rPr lang="th-TH" b="1" smtClean="0"/>
              <a:t>		(2) ปล่อยให้สัตว์ถ่ายมูลบนถนนและมิได้ขจัดมูลดังกล่าวให้หมดไป </a:t>
            </a:r>
          </a:p>
          <a:p>
            <a:pPr eaLnBrk="1" hangingPunct="1">
              <a:buFont typeface="Arial" pitchFamily="34" charset="0"/>
              <a:buNone/>
            </a:pPr>
            <a:r>
              <a:rPr lang="th-TH" b="1" smtClean="0"/>
              <a:t>		มิให้ใช้บังคับแก่ผู้ได้รับหนังสืออนุญาตจากเจ้าพนักงานท้องถิ่นให้นำขบวนสัตว์หรือ ฝูงสัตว์หรือจูงสัตว์ไปตามถนน และได้เสียค่าธรรมเนียมรักษาความสะอาดตามข้อกำหนดของท้องถิ่น </a:t>
            </a:r>
            <a:endParaRPr lang="en-US" b="1" smtClean="0">
              <a:cs typeface="Cord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9280387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00063" y="2428875"/>
            <a:ext cx="8229600" cy="1143000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b="1" dirty="0" smtClean="0"/>
              <a:t/>
            </a:r>
            <a:br>
              <a:rPr lang="th-TH" b="1" dirty="0" smtClean="0"/>
            </a:br>
            <a:r>
              <a:rPr lang="th-TH" b="1" dirty="0" smtClean="0"/>
              <a:t>พระราชบัญญัติการสาธารณะสุข พ.ศ.๒๕๓๕</a:t>
            </a:r>
            <a:br>
              <a:rPr lang="th-TH" b="1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66451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เนื้อหา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b="1">
                <a:latin typeface="+mn-lt"/>
                <a:cs typeface="+mj-cs"/>
              </a:rPr>
              <a:t>“</a:t>
            </a:r>
            <a:r>
              <a:rPr lang="th-TH" b="1">
                <a:latin typeface="+mn-lt"/>
                <a:cs typeface="+mj-cs"/>
              </a:rPr>
              <a:t>เจ้าพนักงานท้องถิ่น</a:t>
            </a:r>
            <a:r>
              <a:rPr lang="en-US" b="1">
                <a:latin typeface="+mn-lt"/>
                <a:cs typeface="+mj-cs"/>
              </a:rPr>
              <a:t>”</a:t>
            </a:r>
            <a:r>
              <a:rPr lang="th-TH" b="1">
                <a:latin typeface="+mn-lt"/>
                <a:cs typeface="+mj-cs"/>
              </a:rPr>
              <a:t> หมายความว่า</a:t>
            </a:r>
            <a:endParaRPr lang="en-US" b="1">
              <a:latin typeface="+mn-lt"/>
              <a:cs typeface="+mj-cs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en-US" b="1">
                <a:latin typeface="+mn-lt"/>
                <a:cs typeface="+mj-cs"/>
              </a:rPr>
              <a:t>         (</a:t>
            </a:r>
            <a:r>
              <a:rPr lang="th-TH" b="1">
                <a:latin typeface="+mn-lt"/>
                <a:cs typeface="+mj-cs"/>
              </a:rPr>
              <a:t>๑</a:t>
            </a:r>
            <a:r>
              <a:rPr lang="en-US" b="1">
                <a:latin typeface="+mn-lt"/>
                <a:cs typeface="+mj-cs"/>
              </a:rPr>
              <a:t>) </a:t>
            </a:r>
            <a:r>
              <a:rPr lang="th-TH" b="1">
                <a:latin typeface="+mn-lt"/>
                <a:cs typeface="+mj-cs"/>
              </a:rPr>
              <a:t>นายกเทศมนตรีสำหรับในเขตเทศบาล</a:t>
            </a:r>
            <a:endParaRPr lang="en-US" b="1">
              <a:latin typeface="+mn-lt"/>
              <a:cs typeface="+mj-cs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en-US" b="1">
                <a:latin typeface="+mn-lt"/>
                <a:cs typeface="+mj-cs"/>
              </a:rPr>
              <a:t>         (</a:t>
            </a:r>
            <a:r>
              <a:rPr lang="th-TH" b="1">
                <a:latin typeface="+mn-lt"/>
                <a:cs typeface="+mj-cs"/>
              </a:rPr>
              <a:t>๒</a:t>
            </a:r>
            <a:r>
              <a:rPr lang="en-US" b="1">
                <a:latin typeface="+mn-lt"/>
                <a:cs typeface="+mj-cs"/>
              </a:rPr>
              <a:t>) </a:t>
            </a:r>
            <a:r>
              <a:rPr lang="th-TH" b="1">
                <a:latin typeface="+mn-lt"/>
                <a:cs typeface="+mj-cs"/>
              </a:rPr>
              <a:t>ประธานกรรมการสุขาภิบาลสำหรับในเขตสุขาภิบาล</a:t>
            </a:r>
            <a:endParaRPr lang="en-US" b="1">
              <a:latin typeface="+mn-lt"/>
              <a:cs typeface="+mj-cs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th-TH" b="1">
                <a:latin typeface="+mn-lt"/>
                <a:cs typeface="+mj-cs"/>
              </a:rPr>
              <a:t>  </a:t>
            </a:r>
            <a:r>
              <a:rPr lang="en-US" b="1">
                <a:latin typeface="+mn-lt"/>
                <a:cs typeface="+mj-cs"/>
              </a:rPr>
              <a:t>       (</a:t>
            </a:r>
            <a:r>
              <a:rPr lang="th-TH" b="1">
                <a:latin typeface="+mn-lt"/>
                <a:cs typeface="+mj-cs"/>
              </a:rPr>
              <a:t>๓</a:t>
            </a:r>
            <a:r>
              <a:rPr lang="en-US" b="1">
                <a:latin typeface="+mn-lt"/>
                <a:cs typeface="+mj-cs"/>
              </a:rPr>
              <a:t>) </a:t>
            </a:r>
            <a:r>
              <a:rPr lang="th-TH" b="1">
                <a:latin typeface="+mn-lt"/>
                <a:cs typeface="+mj-cs"/>
              </a:rPr>
              <a:t>ผู้ว่าราชการจังหวัดสำหรับในเขตองค์การบริหารส่วนจังหวัด</a:t>
            </a:r>
            <a:endParaRPr lang="en-US" b="1">
              <a:latin typeface="+mn-lt"/>
              <a:cs typeface="+mj-cs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en-US" b="1">
                <a:latin typeface="+mn-lt"/>
                <a:cs typeface="+mj-cs"/>
              </a:rPr>
              <a:t>        (</a:t>
            </a:r>
            <a:r>
              <a:rPr lang="th-TH" b="1">
                <a:latin typeface="+mn-lt"/>
                <a:cs typeface="+mj-cs"/>
              </a:rPr>
              <a:t>๔</a:t>
            </a:r>
            <a:r>
              <a:rPr lang="en-US" b="1">
                <a:latin typeface="+mn-lt"/>
                <a:cs typeface="+mj-cs"/>
              </a:rPr>
              <a:t>) </a:t>
            </a:r>
            <a:r>
              <a:rPr lang="th-TH" b="1">
                <a:latin typeface="+mn-lt"/>
                <a:cs typeface="+mj-cs"/>
              </a:rPr>
              <a:t>ผู้ว่าราชการกรุงเทพมหานครสำหรับในเขตกรุงเทพมหานคร</a:t>
            </a:r>
            <a:endParaRPr lang="en-US" b="1">
              <a:latin typeface="+mn-lt"/>
              <a:cs typeface="+mj-cs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en-US" b="1">
                <a:latin typeface="+mn-lt"/>
                <a:cs typeface="+mj-cs"/>
              </a:rPr>
              <a:t>        (</a:t>
            </a:r>
            <a:r>
              <a:rPr lang="th-TH" b="1">
                <a:latin typeface="+mn-lt"/>
                <a:cs typeface="+mj-cs"/>
              </a:rPr>
              <a:t>๕</a:t>
            </a:r>
            <a:r>
              <a:rPr lang="en-US" b="1">
                <a:latin typeface="+mn-lt"/>
                <a:cs typeface="+mj-cs"/>
              </a:rPr>
              <a:t>) </a:t>
            </a:r>
            <a:r>
              <a:rPr lang="th-TH" b="1">
                <a:latin typeface="+mn-lt"/>
                <a:cs typeface="+mj-cs"/>
              </a:rPr>
              <a:t>ปลัดเมืองพัทยาสำหรับในเขตเมืองพัทยา</a:t>
            </a:r>
            <a:endParaRPr lang="en-US" b="1">
              <a:latin typeface="+mn-lt"/>
              <a:cs typeface="+mj-cs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en-US" b="1">
                <a:latin typeface="+mn-lt"/>
                <a:cs typeface="+mj-cs"/>
              </a:rPr>
              <a:t>        (</a:t>
            </a:r>
            <a:r>
              <a:rPr lang="th-TH" b="1">
                <a:latin typeface="+mn-lt"/>
                <a:cs typeface="+mj-cs"/>
              </a:rPr>
              <a:t>๖</a:t>
            </a:r>
            <a:r>
              <a:rPr lang="en-US" b="1">
                <a:latin typeface="+mn-lt"/>
                <a:cs typeface="+mj-cs"/>
              </a:rPr>
              <a:t>) </a:t>
            </a:r>
            <a:r>
              <a:rPr lang="th-TH" b="1">
                <a:latin typeface="+mn-lt"/>
                <a:cs typeface="+mj-cs"/>
              </a:rPr>
              <a:t>หัวหน้าผู้บริหารท้องถิ่นขององค์การปกครองท้องถิ่นที่กฎหมายกำหนดให้เป็นราชการส่วนท้องถิ่นสำหรับในเขตราชการส่วนท้องถิ่นนั้น</a:t>
            </a:r>
            <a:endParaRPr lang="en-US" b="1" dirty="0">
              <a:latin typeface="+mn-lt"/>
              <a:cs typeface="+mj-cs"/>
            </a:endParaRPr>
          </a:p>
        </p:txBody>
      </p:sp>
      <p:sp>
        <p:nvSpPr>
          <p:cNvPr id="3" name="ชื่อเรื่อง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marL="533400" indent="-533400" algn="ctr" fontAlgn="auto">
              <a:spcAft>
                <a:spcPts val="0"/>
              </a:spcAft>
              <a:defRPr/>
            </a:pPr>
            <a:r>
              <a:rPr lang="th-TH" sz="6000" b="1">
                <a:latin typeface="TH SarabunPSK" pitchFamily="34" charset="-34"/>
                <a:ea typeface="+mj-ea"/>
                <a:cs typeface="TH SarabunPSK" pitchFamily="34" charset="-34"/>
              </a:rPr>
              <a:t>ความหมาย</a:t>
            </a:r>
            <a:endParaRPr lang="th-TH" sz="6000" b="1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9213273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50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b="1" dirty="0" smtClean="0"/>
              <a:t>เหตุ</a:t>
            </a:r>
            <a:r>
              <a:rPr lang="th-TH" b="1" dirty="0" err="1" smtClean="0"/>
              <a:t>รําคาญ</a:t>
            </a:r>
            <a:endParaRPr lang="en-US" dirty="0"/>
          </a:p>
        </p:txBody>
      </p:sp>
      <p:sp>
        <p:nvSpPr>
          <p:cNvPr id="38915" name="ตัวยึดเนื้อหา 2"/>
          <p:cNvSpPr>
            <a:spLocks noGrp="1"/>
          </p:cNvSpPr>
          <p:nvPr>
            <p:ph idx="1"/>
          </p:nvPr>
        </p:nvSpPr>
        <p:spPr>
          <a:xfrm>
            <a:off x="428625" y="1071563"/>
            <a:ext cx="8229600" cy="4525962"/>
          </a:xfrm>
        </p:spPr>
        <p:txBody>
          <a:bodyPr>
            <a:normAutofit fontScale="92500"/>
          </a:bodyPr>
          <a:lstStyle/>
          <a:p>
            <a:pPr eaLnBrk="1" hangingPunct="1"/>
            <a:r>
              <a:rPr lang="th-TH" sz="2800" b="1" smtClean="0"/>
              <a:t> 	ในกรณีที่มีเหตุรําคาญเกิดขึ้นในสถานที่เอกชน </a:t>
            </a:r>
            <a:r>
              <a:rPr lang="th-TH" sz="2800" b="1" smtClean="0">
                <a:solidFill>
                  <a:srgbClr val="C00000"/>
                </a:solidFill>
              </a:rPr>
              <a:t>ให้เจ้าพนักงานท้องถิ่นมีอํานาจออกคําสั่ง เป็นหนังสือ</a:t>
            </a:r>
            <a:r>
              <a:rPr lang="th-TH" sz="2800" b="1" smtClean="0"/>
              <a:t>ให้เจ้าของหรือผู้ครอบครองสถานที่นั้นระงับเหตุรําคาญภายในเวลาอันสมควรตามระบุไว้ในคําสั่ง และถ้าเห็นว่าสมควรจะให้กระทําโดยวิธีใดเพื่อระงับเหตุรําคาญนั้น หรือสมควรกําหนดวิธีการเพื่อป้องกันมิให้มี เหตุรําคาญเกิดขึ้นในอนาคตให้ระบุไว้ในคําสั่งได้  	</a:t>
            </a:r>
          </a:p>
          <a:p>
            <a:pPr eaLnBrk="1" hangingPunct="1">
              <a:buFont typeface="Arial" pitchFamily="34" charset="0"/>
              <a:buNone/>
            </a:pPr>
            <a:r>
              <a:rPr lang="th-TH" sz="2800" b="1" smtClean="0"/>
              <a:t>		ในกรณีที่ไม่มีการปฏิบัติตามคําสั่งของเจ้าพนักงานท้องถิ่น  </a:t>
            </a:r>
            <a:r>
              <a:rPr lang="th-TH" sz="2800" b="1" smtClean="0">
                <a:solidFill>
                  <a:srgbClr val="C00000"/>
                </a:solidFill>
              </a:rPr>
              <a:t>ให้เจ้าพนักงานท้องถิ่นมี อํานาจระงับเหตุรําคาญ</a:t>
            </a:r>
            <a:r>
              <a:rPr lang="th-TH" sz="2800" b="1" smtClean="0"/>
              <a:t>นั้นและอาจจัดการตามความจําเป็นเพื่อป้องกันมิให้มีเหตุรําคาญเกิดขึ้นอีกและถ้าเหตุําคาญเกิดขึ้นจากการกระทํา การละเลย หรือการยินยอมของเจ้าของหรือผู้ครอบครองสถานที่นั้นเจ้าของหรือ ผู้ครอบครองสถานที่ต้องเป็นผู้เสียค่าใช้จ่ายสําหรับการนั้น</a:t>
            </a:r>
            <a:endParaRPr lang="en-US" sz="2800" b="1" smtClean="0">
              <a:cs typeface="Cord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9569441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82675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b="1" dirty="0" smtClean="0">
                <a:solidFill>
                  <a:schemeClr val="tx1"/>
                </a:solidFill>
              </a:rPr>
              <a:t>เหตุ</a:t>
            </a:r>
            <a:r>
              <a:rPr lang="th-TH" b="1" dirty="0" err="1" smtClean="0">
                <a:solidFill>
                  <a:schemeClr val="tx1"/>
                </a:solidFill>
              </a:rPr>
              <a:t>รําคาญ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939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th-TH" b="1" smtClean="0"/>
              <a:t>ในกรณีที่ปรากฎเจ้าพนักงานท้องถิ่นว่าเหตุรําคาญที่เกิดขึ้นในสถานที่เอกชนอาจเกิดอันตรายอย่างร้ายแรง ต่อสุขภาพ หรือมีผลกระทบต่อสภาวะความเป็นอยู่ที่เหมาะสมกับการดํารงชีพของประชาชน </a:t>
            </a:r>
            <a:r>
              <a:rPr lang="th-TH" b="1" smtClean="0">
                <a:solidFill>
                  <a:srgbClr val="C00000"/>
                </a:solidFill>
              </a:rPr>
              <a:t>เจ้าพนักงานท้องถิ่น</a:t>
            </a:r>
            <a:r>
              <a:rPr lang="th-TH" b="1" smtClean="0"/>
              <a:t> </a:t>
            </a:r>
            <a:r>
              <a:rPr lang="th-TH" b="1" smtClean="0">
                <a:solidFill>
                  <a:srgbClr val="C00000"/>
                </a:solidFill>
              </a:rPr>
              <a:t>จะออกคําสั่งเป็นหนังสือ</a:t>
            </a:r>
            <a:r>
              <a:rPr lang="th-TH" b="1" smtClean="0"/>
              <a:t>ห้ามมิให้เจ้าของหรือผู้ครอบครองใช้หรือยินยอมให้บุคคลใดใช้สถานที่นั้นทั้งหมดหรือ บางส่วน จนกว่าจะเป็นที่พอใจแก่เจ้าพนักงานท้องถิ่นว่าได้มีการระงับเหตุรําคาญนั้นแล้วก็ได</a:t>
            </a:r>
            <a:endParaRPr lang="en-US" b="1" smtClean="0">
              <a:cs typeface="Cordia New" pitchFamily="34" charset="-34"/>
            </a:endParaRPr>
          </a:p>
          <a:p>
            <a:pPr eaLnBrk="1" hangingPunct="1"/>
            <a:endParaRPr lang="en-US" smtClean="0">
              <a:cs typeface="Cord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9297485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37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b="1" dirty="0" smtClean="0"/>
              <a:t>การควบคุมการเลี้ยงหรือปล่อยสัตว์</a:t>
            </a:r>
            <a:endParaRPr lang="en-US" b="1" dirty="0"/>
          </a:p>
        </p:txBody>
      </p:sp>
      <p:sp>
        <p:nvSpPr>
          <p:cNvPr id="40963" name="ตัวยึดเนื้อหา 2"/>
          <p:cNvSpPr>
            <a:spLocks noGrp="1"/>
          </p:cNvSpPr>
          <p:nvPr>
            <p:ph idx="1"/>
          </p:nvPr>
        </p:nvSpPr>
        <p:spPr>
          <a:xfrm>
            <a:off x="0" y="1600200"/>
            <a:ext cx="8929688" cy="4525963"/>
          </a:xfrm>
        </p:spPr>
        <p:txBody>
          <a:bodyPr>
            <a:normAutofit fontScale="92500"/>
          </a:bodyPr>
          <a:lstStyle/>
          <a:p>
            <a:pPr eaLnBrk="1" hangingPunct="1">
              <a:buFont typeface="Arial" pitchFamily="34" charset="0"/>
              <a:buNone/>
            </a:pPr>
            <a:r>
              <a:rPr lang="th-TH" b="1" smtClean="0"/>
              <a:t>		เพื่อประโยชน์ในการรักษาสภาวะความเป็นอยู่ที่เหมาะสมกับการดํารงชีพของประชาชนใน ท้องถิ่นหรือเพื่อป้องกันอันตรายจากเชื้อโรคที่เกิดจากสัตว์</a:t>
            </a:r>
            <a:r>
              <a:rPr lang="th-TH" b="1" smtClean="0">
                <a:solidFill>
                  <a:srgbClr val="C00000"/>
                </a:solidFill>
              </a:rPr>
              <a:t>ให้ราชการส่วนท้องถิ่นมีอํานาจ</a:t>
            </a:r>
            <a:r>
              <a:rPr lang="th-TH" b="1" smtClean="0"/>
              <a:t>ออกข้อกําหนดของ ท้องถิ่นกําหนดให้ส่วนหนึ่งส่วนใดหรือทั้งหมดของพื้นที่ในเขตอํานาจของราชการส่วนท้องถิ่นนั้นเป็นเขตควบคุม การเลี้ยงหรือปล่อยสัตว์ได้ </a:t>
            </a:r>
          </a:p>
          <a:p>
            <a:pPr eaLnBrk="1" hangingPunct="1">
              <a:buFont typeface="Arial" pitchFamily="34" charset="0"/>
              <a:buNone/>
            </a:pPr>
            <a:r>
              <a:rPr lang="th-TH" b="1" smtClean="0"/>
              <a:t>		การออกข้อกําหนดของท้องถิ่น ราชการส่วนท้องถิ่นอาจกําหนดให้เป็น</a:t>
            </a:r>
            <a:r>
              <a:rPr lang="th-TH" b="1" smtClean="0">
                <a:solidFill>
                  <a:srgbClr val="C00000"/>
                </a:solidFill>
              </a:rPr>
              <a:t>เขตห้ามเลี้ยงหรือ ปล่อยสัตว์</a:t>
            </a:r>
            <a:r>
              <a:rPr lang="th-TH" b="1" smtClean="0"/>
              <a:t>บางชนิดหรือบางประเภทโดยเด็ดขาด หรือไม่เกินจํานวนที่กําหนด หรือเป็นเขตที่การเลี้ยงหรือปล่อย สัตว์บางชนิดหรือบางประเภทต้องอยู่ในภายใต้มาตรการอย่างใดอย่างหนึ่งก็ได</a:t>
            </a:r>
            <a:endParaRPr lang="en-US" b="1" smtClean="0">
              <a:cs typeface="Cord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5778492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พบสัตว์ในที่หรือทางสาธารณะ</a:t>
            </a:r>
            <a:endParaRPr lang="en-US" dirty="0"/>
          </a:p>
        </p:txBody>
      </p:sp>
      <p:sp>
        <p:nvSpPr>
          <p:cNvPr id="41987" name="ตัวยึดเนื้อหา 2"/>
          <p:cNvSpPr>
            <a:spLocks noGrp="1"/>
          </p:cNvSpPr>
          <p:nvPr>
            <p:ph idx="1"/>
          </p:nvPr>
        </p:nvSpPr>
        <p:spPr>
          <a:xfrm>
            <a:off x="0" y="1285875"/>
            <a:ext cx="8929688" cy="4525963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th-TH" sz="2800" b="1" smtClean="0">
                <a:latin typeface="Angsana New" pitchFamily="18" charset="-34"/>
                <a:cs typeface="Angsana New" pitchFamily="18" charset="-34"/>
              </a:rPr>
              <a:t>  	 ในกรณีที่เจ้าพนักงานท้องถิ่นพบสัตว์ในที่หรือทางสาธารณะอันเป็นการฝ่าฝืนกฎหมาย  โดยไม่ปรากฏเจ้าของ ให้</a:t>
            </a:r>
            <a:r>
              <a:rPr lang="th-TH" sz="2800" b="1" smtClean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เจ้าพนักงานท้องถิ่นมีอํานาจกักสัตว์ไว้เป็นเวลาอย่างน้อย ๓๐ วัน </a:t>
            </a:r>
            <a:r>
              <a:rPr lang="th-TH" sz="2800" b="1" smtClean="0">
                <a:latin typeface="Angsana New" pitchFamily="18" charset="-34"/>
                <a:cs typeface="Angsana New" pitchFamily="18" charset="-34"/>
              </a:rPr>
              <a:t>เมื่อพ้น กําหนดแล้วยังไม่มีผู้ใดมาแสดงหลักฐานการเป็นเจ้าของเพื่อรับสัตว์คืน </a:t>
            </a:r>
            <a:r>
              <a:rPr lang="th-TH" sz="2800" b="1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ให้สัตว์นั้นตกเป็นของราชการส่วนท้องถิ่น </a:t>
            </a:r>
            <a:r>
              <a:rPr lang="th-TH" sz="2800" b="1" smtClean="0">
                <a:latin typeface="Angsana New" pitchFamily="18" charset="-34"/>
                <a:cs typeface="Angsana New" pitchFamily="18" charset="-34"/>
              </a:rPr>
              <a:t>แต่ถ้าการกักสัตว์ไว้อาจก่อให้เกิดอันตรายแก่สัตว์นั้นหรือสัตว์อื่น หรือต้องเสียค่าใช้จ่ายเกินสมควร เจ้าพนักงาน ท้องถิ่นจะจัดการขายหรือขายทอดตลาดสัตว์นั้นตามควรแก่กรณีก่อนถึงกําหนดเวลาดังกล่าวก็ได้เงินที่ได้จากการ ขายหรือขายทอดตลาดเมื่อได้หักค่าใช้จ่ายในการขายหรือขายทอดตลาดและค่าเลี้ยงดูสัตว์แล้วให้เก็บรักษาไว้ แทนสัตว์ ในกรณีมิได้มีการขายหรือขายทอดตลาดสัตว์ตามวรรคหนึ่ง และเจ้าของสัตวว์มาขอรับสัตว์คืนภายใน กําหนดเวลาเจ้าของสัตว์ต้องเป็นผู้เสียค่าใช้จ่ายสําหรับการเลี้ยงดูสัตว์ให้แก่ราชการส่วนท้องถิ่น ตามจํานวนที่ได้จ่ายจริงด้วย </a:t>
            </a:r>
            <a:r>
              <a:rPr lang="th-TH" sz="2800" b="1" smtClean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ในกรณีที่ปรากฎว่าสัตว์ที่เจ้าพนักงานท้องถิ่นพบนั้นเป็นโรคติดต่ออันอาจเป็นอันตรายต่อประชาชนให้ เจ้าพนักงานท้องถิ่นมีอํานาจทําลายหรือจัดการตามที่เห็นสมควรได้</a:t>
            </a:r>
            <a:endParaRPr lang="en-US" sz="2800" b="1" smtClean="0">
              <a:solidFill>
                <a:srgbClr val="C00000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670592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5" y="188640"/>
            <a:ext cx="5256585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789040"/>
            <a:ext cx="5184576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391030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b="1" dirty="0" smtClean="0"/>
              <a:t>ประมวลกฎหมายอาญา มาตรา ๓๗๗</a:t>
            </a:r>
            <a:endParaRPr lang="en-US" b="1" dirty="0"/>
          </a:p>
        </p:txBody>
      </p:sp>
      <p:sp>
        <p:nvSpPr>
          <p:cNvPr id="50179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th-TH" sz="4400" b="1" smtClean="0"/>
              <a:t> ผู้ใดควบคุมสัตว์ดุหรือสัตว์ร้าย ปล่อยปละละเลยให้ สัตว์นั้นเที่ยวไปโดยลำพัง ในประการที่อาจทำอันตรายแก่บุคคลหรือ ทรัพย์ ต้องระวางโทษจำคุกไม่เกิน ๑ เดือน หรือปรับไม่เกิน ๑๐,๐๐๐ บาท หรือทั้งจำทั้งปรับ </a:t>
            </a:r>
            <a:endParaRPr lang="en-US" sz="4400" b="1" smtClean="0">
              <a:cs typeface="Cord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6619250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 fontScale="90000"/>
          </a:bodyPr>
          <a:lstStyle/>
          <a:p>
            <a:pPr>
              <a:defRPr/>
            </a:pPr>
            <a:r>
              <a:rPr lang="th-TH" b="1" dirty="0"/>
              <a:t>ประมวลกฎหมายแพ่งและพาณิชย์</a:t>
            </a:r>
            <a:br>
              <a:rPr lang="th-TH" b="1" dirty="0"/>
            </a:br>
            <a:r>
              <a:rPr lang="th-TH" b="1" dirty="0"/>
              <a:t>มาตรา </a:t>
            </a:r>
            <a:r>
              <a:rPr lang="th-TH" b="1" dirty="0" smtClean="0"/>
              <a:t>๔๓๓</a:t>
            </a:r>
            <a:endParaRPr lang="en-US" b="1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b="1" dirty="0" smtClean="0"/>
              <a:t> 	ถ้าความเสียหายเกิดขึ้นเพราะสัตว์ ท่านว่าเจ้าของ สัตว์หรือบุคคลผู้รับเลี้ยงรับรักษาไว้แทนเจ้าของ จำต้องใช้ค่าสินไหม ทดแทนให้แก่ฝ่ายที่ต้องเสียหายเพื่อความเสียหายอย่างใด ๆ อันเกิด แต่สัตว์นั้น เว้นแต่จะพิสูจน์ได้ว่าตนได้ใช้ความระมัดระวัง อันสมควร แก่การเลี้ยงการรักษาตามชนิดและวิสัยของสัตว์หรือตามพฤติการณ์ อย่างอื่นหรือพิสูจน์ได้ว่าความเสียหายนั้นย่อมจะต้องเกิดมีขึ้นทั้งที่ ได้ใช้ความระมัดระวังถึงเพียงนั้น</a:t>
            </a:r>
            <a:br>
              <a:rPr lang="th-TH" b="1" dirty="0" smtClean="0"/>
            </a:br>
            <a:r>
              <a:rPr lang="th-TH" b="1" dirty="0" smtClean="0"/>
              <a:t> 	อนึ่ง บุคคลผู้ต้องรับผิดชอบดั่งกล่าวมาในวรรคต้นนั้น จะใช้สิทธิ ไล่เบี้ยเอาแก่บุคคลผู้ที่เร้าหรือยั่วสัตว์นั้นโดยละเมิด หรือเอาแก่ เจ้าของสัตว์อื่นอันมาเร้าหรือยั่วสัตว์นั้น ๆ ก็ได้ 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2071932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ระบบสารสนเทศเพื่อการเฝ้าระวังโรคพิษสุนัขบ้า</a:t>
            </a:r>
            <a:br>
              <a:rPr lang="th-TH" b="1" dirty="0" smtClean="0">
                <a:latin typeface="TH SarabunPSK" pitchFamily="34" charset="-34"/>
                <a:cs typeface="TH SarabunPSK" pitchFamily="34" charset="-34"/>
              </a:rPr>
            </a:b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Thai Rabies Net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TH SarabunPSK" pitchFamily="34" charset="-34"/>
                <a:cs typeface="TH SarabunPSK" pitchFamily="34" charset="-34"/>
                <a:hlinkClick r:id="rId2"/>
              </a:rPr>
              <a:t>http://www.thairabies.net</a:t>
            </a:r>
            <a:endParaRPr lang="en-US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ทุกๆ </a:t>
            </a:r>
            <a:r>
              <a:rPr lang="th-TH" dirty="0" err="1" smtClean="0">
                <a:latin typeface="TH SarabunPSK" pitchFamily="34" charset="-34"/>
                <a:cs typeface="TH SarabunPSK" pitchFamily="34" charset="-34"/>
              </a:rPr>
              <a:t>อปท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. จะได้รับ 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USER NAME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และ 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PASSWORD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ในการเข้า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ใช้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งานในระบบ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สารสนเทศเพื่อการเฝ้าระวังโรคพิษสุนัขบ้า</a:t>
            </a:r>
          </a:p>
        </p:txBody>
      </p:sp>
    </p:spTree>
    <p:extLst>
      <p:ext uri="{BB962C8B-B14F-4D97-AF65-F5344CB8AC3E}">
        <p14:creationId xmlns:p14="http://schemas.microsoft.com/office/powerpoint/2010/main" val="345461816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ระบบสารสนเทศเพื่อการเฝ้าระวังโรคพิษสุนัขบ้า</a:t>
            </a:r>
            <a:br>
              <a:rPr lang="th-TH" b="1" dirty="0">
                <a:latin typeface="TH SarabunPSK" pitchFamily="34" charset="-34"/>
                <a:cs typeface="TH SarabunPSK" pitchFamily="34" charset="-34"/>
              </a:rPr>
            </a:br>
            <a:r>
              <a:rPr lang="en-US" b="1" dirty="0">
                <a:latin typeface="TH SarabunPSK" pitchFamily="34" charset="-34"/>
                <a:cs typeface="TH SarabunPSK" pitchFamily="34" charset="-34"/>
              </a:rPr>
              <a:t>Thai Rabies Net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916831"/>
            <a:ext cx="8208913" cy="4341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341019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ระบบสารสนเทศเพื่อการเฝ้าระวังโรคพิษสุนัขบ้า</a:t>
            </a:r>
            <a:br>
              <a:rPr lang="th-TH" b="1" dirty="0">
                <a:latin typeface="TH SarabunPSK" pitchFamily="34" charset="-34"/>
                <a:cs typeface="TH SarabunPSK" pitchFamily="34" charset="-34"/>
              </a:rPr>
            </a:br>
            <a:r>
              <a:rPr lang="en-US" b="1" dirty="0">
                <a:latin typeface="TH SarabunPSK" pitchFamily="34" charset="-34"/>
                <a:cs typeface="TH SarabunPSK" pitchFamily="34" charset="-34"/>
              </a:rPr>
              <a:t>Thai Rabies Net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1700808"/>
            <a:ext cx="7839075" cy="3790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074106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ระบบสารสนเทศเพื่อการเฝ้าระวังโรคพิษสุนัขบ้า</a:t>
            </a:r>
            <a:br>
              <a:rPr lang="th-TH" sz="3600" b="1" dirty="0">
                <a:latin typeface="TH SarabunPSK" pitchFamily="34" charset="-34"/>
                <a:cs typeface="TH SarabunPSK" pitchFamily="34" charset="-34"/>
              </a:rPr>
            </a:br>
            <a:r>
              <a:rPr lang="en-US" sz="3600" b="1" dirty="0">
                <a:latin typeface="TH SarabunPSK" pitchFamily="34" charset="-34"/>
                <a:cs typeface="TH SarabunPSK" pitchFamily="34" charset="-34"/>
              </a:rPr>
              <a:t>Thai Rabies Net</a:t>
            </a:r>
            <a:br>
              <a:rPr lang="en-US" sz="3600" b="1" dirty="0">
                <a:latin typeface="TH SarabunPSK" pitchFamily="34" charset="-34"/>
                <a:cs typeface="TH SarabunPSK" pitchFamily="34" charset="-34"/>
              </a:rPr>
            </a:b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การขึ้นทะเบียนสุนัข-แมว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628800"/>
            <a:ext cx="4320480" cy="4389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071844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การฝึกอบรมการ</a:t>
            </a: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เข้าใช้ระบบสารสนเทศเพื่อการเฝ้าระวังโรคพิษสุนัขบ้า</a:t>
            </a:r>
            <a:br>
              <a:rPr lang="th-TH" sz="3200" b="1" dirty="0">
                <a:latin typeface="TH SarabunPSK" pitchFamily="34" charset="-34"/>
                <a:cs typeface="TH SarabunPSK" pitchFamily="34" charset="-34"/>
              </a:rPr>
            </a:br>
            <a:r>
              <a:rPr lang="en-US" sz="3200" b="1" dirty="0">
                <a:latin typeface="TH SarabunPSK" pitchFamily="34" charset="-34"/>
                <a:cs typeface="TH SarabunPSK" pitchFamily="34" charset="-34"/>
              </a:rPr>
              <a:t>Thai Rabies Net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b="1" dirty="0"/>
              <a:t>การ</a:t>
            </a:r>
            <a:r>
              <a:rPr lang="th-TH" b="1" dirty="0" smtClean="0"/>
              <a:t>ฝึกอบรมฯ ให้แก่เจ้าหน้าที่องค์กรปกครองส่วนท้องถิ่น </a:t>
            </a:r>
          </a:p>
          <a:p>
            <a:r>
              <a:rPr lang="th-TH" b="1" dirty="0" smtClean="0"/>
              <a:t>ประมาณ มกราคม-กุมภาพันธ์ ๒๕๖๒</a:t>
            </a:r>
            <a:endParaRPr lang="th-TH" b="1" dirty="0"/>
          </a:p>
        </p:txBody>
      </p:sp>
    </p:spTree>
    <p:extLst>
      <p:ext uri="{BB962C8B-B14F-4D97-AF65-F5344CB8AC3E}">
        <p14:creationId xmlns:p14="http://schemas.microsoft.com/office/powerpoint/2010/main" val="174732830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sz="3200" dirty="0">
                <a:latin typeface="TH SarabunPSK" pitchFamily="34" charset="-34"/>
                <a:cs typeface="TH SarabunPSK" pitchFamily="34" charset="-34"/>
              </a:rPr>
              <a:t>ระบบสารสนเทศเพื่อการเฝ้าระวังโรคพิษสุนัขบ้า</a:t>
            </a:r>
            <a:br>
              <a:rPr lang="th-TH" sz="3200" dirty="0">
                <a:latin typeface="TH SarabunPSK" pitchFamily="34" charset="-34"/>
                <a:cs typeface="TH SarabunPSK" pitchFamily="34" charset="-34"/>
              </a:rPr>
            </a:br>
            <a:r>
              <a:rPr lang="en-US" sz="3200" dirty="0">
                <a:latin typeface="TH SarabunPSK" pitchFamily="34" charset="-34"/>
                <a:cs typeface="TH SarabunPSK" pitchFamily="34" charset="-34"/>
              </a:rPr>
              <a:t>Thai Rabies </a:t>
            </a:r>
            <a:r>
              <a:rPr lang="en-US" sz="3200" dirty="0" smtClean="0">
                <a:latin typeface="TH SarabunPSK" pitchFamily="34" charset="-34"/>
                <a:cs typeface="TH SarabunPSK" pitchFamily="34" charset="-34"/>
              </a:rPr>
              <a:t>Net</a:t>
            </a:r>
            <a:br>
              <a:rPr lang="en-US" sz="3200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การขึ้นทะเบียนสุนัข-แมว</a:t>
            </a:r>
            <a:endParaRPr lang="th-TH" sz="32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1628801"/>
            <a:ext cx="8208911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392255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-38881"/>
            <a:ext cx="6912768" cy="656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9512" y="260648"/>
            <a:ext cx="8856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พื้นที่เกิด</a:t>
            </a:r>
            <a:r>
              <a:rPr lang="th-TH" sz="2400" b="1" i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โรค ปีงบประมาณ </a:t>
            </a:r>
            <a:r>
              <a:rPr lang="th-TH" sz="2400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๒๕๖๑(๑ ต.ค.๖๐-๒๗ พ.ย.๖๑)   ๕๖ </a:t>
            </a:r>
            <a:r>
              <a:rPr lang="th-TH" sz="2400" b="1" i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ครั้ง (</a:t>
            </a:r>
            <a:r>
              <a:rPr lang="th-TH" sz="2400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๑๕ อำเภอ ๔๒ ตำบล)</a:t>
            </a:r>
            <a:endParaRPr lang="th-TH" sz="2400" i="1" dirty="0">
              <a:solidFill>
                <a:srgbClr val="00206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561" y="5460606"/>
            <a:ext cx="280987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256" y="1954485"/>
            <a:ext cx="280987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921" y="2126161"/>
            <a:ext cx="280987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060848"/>
            <a:ext cx="280987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512" y="2104391"/>
            <a:ext cx="280987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077" y="2060847"/>
            <a:ext cx="280987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570" y="2273572"/>
            <a:ext cx="280987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811" y="4000067"/>
            <a:ext cx="280987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317" y="4212792"/>
            <a:ext cx="280987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056" y="2232524"/>
            <a:ext cx="280987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729" y="2338886"/>
            <a:ext cx="280987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8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959" y="2486297"/>
            <a:ext cx="280987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719" y="2486297"/>
            <a:ext cx="280987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0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747" y="2699022"/>
            <a:ext cx="280987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4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917" y="3828239"/>
            <a:ext cx="280987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5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302" y="5082522"/>
            <a:ext cx="280987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6" name="Picture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297" y="3372795"/>
            <a:ext cx="280987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7" name="Picture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499" y="3861048"/>
            <a:ext cx="280987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8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906" y="3861045"/>
            <a:ext cx="280987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9" name="Picture 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477" y="2874099"/>
            <a:ext cx="280987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00" name="Picture 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552" y="1556792"/>
            <a:ext cx="280987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01" name="Picture 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237" y="5155786"/>
            <a:ext cx="280987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02" name="Picture 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224" y="3265002"/>
            <a:ext cx="280987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04" name="Picture 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179" y="3313552"/>
            <a:ext cx="280987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05" name="Picture 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398" y="4623974"/>
            <a:ext cx="280987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221" y="3322638"/>
            <a:ext cx="280987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646" y="3827501"/>
            <a:ext cx="280987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605" y="3904590"/>
            <a:ext cx="2857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063" y="4730336"/>
            <a:ext cx="2857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646" y="5304507"/>
            <a:ext cx="2857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770" y="2874100"/>
            <a:ext cx="280987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289" y="4943061"/>
            <a:ext cx="280987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836" y="3429000"/>
            <a:ext cx="2857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893" y="5155786"/>
            <a:ext cx="2857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385" y="5419931"/>
            <a:ext cx="2857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399" y="4839214"/>
            <a:ext cx="280987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511" y="5354244"/>
            <a:ext cx="280987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711" y="5182118"/>
            <a:ext cx="280987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075" y="4869797"/>
            <a:ext cx="280987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5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149" y="4657072"/>
            <a:ext cx="280987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6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766" y="4626489"/>
            <a:ext cx="280987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7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017" y="5522174"/>
            <a:ext cx="280987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8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919" y="2592659"/>
            <a:ext cx="2857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9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569" y="2720793"/>
            <a:ext cx="2857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30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005" y="2504687"/>
            <a:ext cx="2857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31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067" y="2911747"/>
            <a:ext cx="2857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32" name="Picture 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746" y="2548230"/>
            <a:ext cx="2857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33" name="Picture 1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521075"/>
            <a:ext cx="2857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34" name="Picture 1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714" y="3475038"/>
            <a:ext cx="2857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35" name="Picture 1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750" y="3585520"/>
            <a:ext cx="2857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36" name="Picture 2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500" y="3585520"/>
            <a:ext cx="2857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37" name="Picture 2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140" y="3728642"/>
            <a:ext cx="2857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38" name="Picture 2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979" y="3754682"/>
            <a:ext cx="2857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39" name="Picture 2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390" y="3425618"/>
            <a:ext cx="2857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40" name="Picture 2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457" y="4106429"/>
            <a:ext cx="2857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41" name="Picture 2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729" y="3313553"/>
            <a:ext cx="2857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42" name="Picture 2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838" y="3515917"/>
            <a:ext cx="2857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44" name="Picture 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244" y="2167210"/>
            <a:ext cx="280987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45" name="Picture 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109" y="2273571"/>
            <a:ext cx="280987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46" name="Picture 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487" y="2445249"/>
            <a:ext cx="280987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47" name="Picture 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541" y="2503994"/>
            <a:ext cx="280987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980" y="1450429"/>
            <a:ext cx="280987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137813" y="3941367"/>
            <a:ext cx="280987" cy="173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9017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3200" b="1" i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สถานการณ์การเกิดโรคในสัตว์ มกราคม ๖๑-ปัจจุบัน(๒๘ สิงหาคม ๖๑)</a:t>
            </a:r>
            <a:endParaRPr lang="th-TH" sz="3200" b="1" i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8" name="ตัวแทนเนื้อหา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556792"/>
            <a:ext cx="8229600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51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>
                <a:solidFill>
                  <a:schemeClr val="accent5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ผลที่คาดว่าจะได้รับ</a:t>
            </a:r>
            <a:endParaRPr lang="th-TH" b="1" dirty="0">
              <a:solidFill>
                <a:schemeClr val="accent5">
                  <a:lumMod val="50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th-TH" sz="3000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๑. ทำให้เกิดการบูร</a:t>
            </a:r>
            <a:r>
              <a:rPr lang="th-TH" sz="3000" dirty="0" err="1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ณา</a:t>
            </a:r>
            <a:r>
              <a:rPr lang="th-TH" sz="3000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การการกำจัดโรคพิษสุนัขบ้าอย่างยั่งยืนและเป็นรูปธรรมในรวมทั้งเกิดความร่วมมือที่ดีระหว่างหน่วยงานที่มีหน้าที่รับผิดชอบ ได้แก่ หน่วยงานปศุสัตว์ หน่วยงานสาธารณสุข หน่วยงานองค์กรปกครองส่วนท้องถิ่น</a:t>
            </a:r>
          </a:p>
          <a:p>
            <a:r>
              <a:rPr lang="th-TH" sz="3000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๒. ได้อาสาปศุสัตว์ที่มีความรู้ ความเข้าใจและมีทักษะในการปฏิบัติงานด้านการเฝ้าระวัง ป้องกันและควบคุมโรคพิษสุนัขบ้าครอบคลุมในทุกพื้นที่</a:t>
            </a:r>
          </a:p>
          <a:p>
            <a:r>
              <a:rPr lang="th-TH" sz="3000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๓. สุนัขและแมวได้รับการฉีดวัคซีนป้องกันโรคพิษสุนัขบ้าครอบคลุมทั่วถึง</a:t>
            </a:r>
          </a:p>
          <a:p>
            <a:r>
              <a:rPr lang="th-TH" sz="3000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๔. ลดอุบัติการณ์การเกิดโรคพิษสุนัขบ้าทั้งในคนและสัตว์เลี้ยง ทำให้ประชาชนมีความปลอดภัย</a:t>
            </a:r>
          </a:p>
          <a:p>
            <a:r>
              <a:rPr lang="th-TH" sz="3000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๕. ประชาชนได้ความรู้เรื่องโรคพิษสุนัขบ้า มีความตระหนักในการเลี้ยงสัตว์อย่างรับผิดชอบ</a:t>
            </a:r>
          </a:p>
          <a:p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5220354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ความก้าวหน้าในการฉีดวัคซีนในสัตว์ ปี ๒๕๖๑</a:t>
            </a:r>
            <a:endParaRPr lang="th-TH" b="1" i="1" dirty="0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ดำเนินการแล้ว ๑๙๒ </a:t>
            </a:r>
            <a:r>
              <a:rPr lang="th-TH" b="1" i="1" dirty="0" err="1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อปท</a:t>
            </a:r>
            <a:r>
              <a:rPr lang="th-TH" b="1" i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(จาก ๒๑๖ </a:t>
            </a:r>
            <a:r>
              <a:rPr lang="th-TH" b="1" i="1" dirty="0" err="1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อปท</a:t>
            </a:r>
            <a:r>
              <a:rPr lang="th-TH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.) คิดเป็น ๘๘.๘๘</a:t>
            </a:r>
            <a:r>
              <a:rPr lang="en-US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%</a:t>
            </a:r>
          </a:p>
          <a:p>
            <a:r>
              <a:rPr lang="th-TH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จำนวนวัคซีนที่ฉีด ๒๓๙</a:t>
            </a:r>
            <a:r>
              <a:rPr lang="en-US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,</a:t>
            </a:r>
            <a:r>
              <a:rPr lang="th-TH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๓๗๓ </a:t>
            </a:r>
            <a:r>
              <a:rPr lang="th-TH" b="1" i="1" dirty="0" err="1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โด๊ส</a:t>
            </a:r>
            <a:r>
              <a:rPr lang="th-TH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จากจำนวนสัตว์ ๒๗๐</a:t>
            </a:r>
            <a:r>
              <a:rPr lang="en-US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,</a:t>
            </a:r>
            <a:r>
              <a:rPr lang="th-TH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๔๓๒ ตัว</a:t>
            </a:r>
          </a:p>
          <a:p>
            <a:r>
              <a:rPr lang="th-TH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คิดเป็น ๘๘.๕๑</a:t>
            </a:r>
            <a:r>
              <a:rPr lang="en-US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%</a:t>
            </a:r>
          </a:p>
          <a:p>
            <a:r>
              <a:rPr lang="th-TH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การฉีดวัคซีนโดยสำนักงานปศุสัตว์จังหวัด+ปศุสัตว์อำเภอ</a:t>
            </a:r>
          </a:p>
          <a:p>
            <a:pPr marL="0" indent="0">
              <a:buNone/>
            </a:pPr>
            <a:r>
              <a:rPr lang="th-TH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   ฉีดเพื่อการควบคุมโรค+สร้างภูมิคุ้มกันหน่วยบริการ</a:t>
            </a:r>
            <a:r>
              <a:rPr lang="th-TH" b="1" i="1" dirty="0" err="1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สัตว</a:t>
            </a:r>
            <a:r>
              <a:rPr lang="th-TH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แพทย์เคลื่อนที่ (๑๕</a:t>
            </a:r>
            <a:r>
              <a:rPr lang="en-US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,</a:t>
            </a:r>
            <a:r>
              <a:rPr lang="th-TH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๙๗๖ </a:t>
            </a:r>
            <a:r>
              <a:rPr lang="th-TH" b="1" i="1" dirty="0" err="1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โด๊ส</a:t>
            </a:r>
            <a:r>
              <a:rPr lang="th-TH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+๙</a:t>
            </a:r>
            <a:r>
              <a:rPr lang="en-US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,</a:t>
            </a:r>
            <a:r>
              <a:rPr lang="th-TH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๘๔๕ </a:t>
            </a:r>
            <a:r>
              <a:rPr lang="th-TH" b="1" i="1" dirty="0" err="1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โด๊ส</a:t>
            </a:r>
            <a:r>
              <a:rPr lang="en-US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=</a:t>
            </a:r>
            <a:r>
              <a:rPr lang="th-TH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๒๕,๘๒๑ </a:t>
            </a:r>
            <a:r>
              <a:rPr lang="th-TH" b="1" i="1" dirty="0" err="1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โด๊ส</a:t>
            </a:r>
            <a:r>
              <a:rPr lang="th-TH" b="1" i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)</a:t>
            </a:r>
            <a:endParaRPr lang="en-US" b="1" i="1" dirty="0" smtClean="0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  <a:p>
            <a:pPr marL="0" indent="0">
              <a:buNone/>
            </a:pPr>
            <a:endParaRPr lang="th-TH" b="1" i="1" dirty="0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7709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บริษัท ผู้จำหน่ายวัคซีนพิษสุนัขบ้าในสัตว์ (</a:t>
            </a:r>
            <a:r>
              <a:rPr lang="th-TH" sz="3200" dirty="0" err="1" smtClean="0">
                <a:latin typeface="TH SarabunPSK" pitchFamily="34" charset="-34"/>
                <a:cs typeface="TH SarabunPSK" pitchFamily="34" charset="-34"/>
              </a:rPr>
              <a:t>อย</a:t>
            </a:r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.รับรองฯ)</a:t>
            </a:r>
            <a:br>
              <a:rPr lang="th-TH" sz="3200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๖ ราย (พฤษภาคม ๒๕๖๑)</a:t>
            </a:r>
            <a:endParaRPr lang="th-TH" sz="32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th-TH" sz="2800" dirty="0" smtClean="0">
                <a:latin typeface="TH SarabunPSK" pitchFamily="34" charset="-34"/>
                <a:cs typeface="TH SarabunPSK" pitchFamily="34" charset="-34"/>
              </a:rPr>
              <a:t>บริษัท อินเตอร์</a:t>
            </a:r>
            <a:r>
              <a:rPr lang="th-TH" sz="2800" dirty="0" err="1" smtClean="0">
                <a:latin typeface="TH SarabunPSK" pitchFamily="34" charset="-34"/>
                <a:cs typeface="TH SarabunPSK" pitchFamily="34" charset="-34"/>
              </a:rPr>
              <a:t>เว็ท</a:t>
            </a:r>
            <a:r>
              <a:rPr lang="th-TH" sz="2800" dirty="0" smtClean="0">
                <a:latin typeface="TH SarabunPSK" pitchFamily="34" charset="-34"/>
                <a:cs typeface="TH SarabunPSK" pitchFamily="34" charset="-34"/>
              </a:rPr>
              <a:t> (ประเทศไทย) จำกัด</a:t>
            </a:r>
          </a:p>
          <a:p>
            <a:r>
              <a:rPr lang="th-TH" sz="2800" dirty="0">
                <a:latin typeface="TH SarabunPSK" pitchFamily="34" charset="-34"/>
                <a:cs typeface="TH SarabunPSK" pitchFamily="34" charset="-34"/>
              </a:rPr>
              <a:t>บริษัท </a:t>
            </a:r>
            <a:r>
              <a:rPr lang="th-TH" sz="2800" dirty="0" err="1" smtClean="0">
                <a:latin typeface="TH SarabunPSK" pitchFamily="34" charset="-34"/>
                <a:cs typeface="TH SarabunPSK" pitchFamily="34" charset="-34"/>
              </a:rPr>
              <a:t>เมอเรียล</a:t>
            </a:r>
            <a:r>
              <a:rPr lang="th-TH" sz="28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800" dirty="0">
                <a:latin typeface="TH SarabunPSK" pitchFamily="34" charset="-34"/>
                <a:cs typeface="TH SarabunPSK" pitchFamily="34" charset="-34"/>
              </a:rPr>
              <a:t>(ประเทศไทย) </a:t>
            </a:r>
            <a:r>
              <a:rPr lang="th-TH" sz="2800" dirty="0" smtClean="0">
                <a:latin typeface="TH SarabunPSK" pitchFamily="34" charset="-34"/>
                <a:cs typeface="TH SarabunPSK" pitchFamily="34" charset="-34"/>
              </a:rPr>
              <a:t>จำกัด</a:t>
            </a:r>
          </a:p>
          <a:p>
            <a:r>
              <a:rPr lang="th-TH" sz="2800" dirty="0">
                <a:latin typeface="TH SarabunPSK" pitchFamily="34" charset="-34"/>
                <a:cs typeface="TH SarabunPSK" pitchFamily="34" charset="-34"/>
              </a:rPr>
              <a:t>บริษัท </a:t>
            </a:r>
            <a:r>
              <a:rPr lang="th-TH" sz="2800" dirty="0" err="1" smtClean="0">
                <a:latin typeface="TH SarabunPSK" pitchFamily="34" charset="-34"/>
                <a:cs typeface="TH SarabunPSK" pitchFamily="34" charset="-34"/>
              </a:rPr>
              <a:t>เว็ท</a:t>
            </a:r>
            <a:r>
              <a:rPr lang="th-TH" sz="2800" dirty="0" smtClean="0">
                <a:latin typeface="TH SarabunPSK" pitchFamily="34" charset="-34"/>
                <a:cs typeface="TH SarabunPSK" pitchFamily="34" charset="-34"/>
              </a:rPr>
              <a:t> ซุปพี</a:t>
            </a:r>
            <a:r>
              <a:rPr lang="th-TH" sz="2800" dirty="0" err="1" smtClean="0">
                <a:latin typeface="TH SarabunPSK" pitchFamily="34" charset="-34"/>
                <a:cs typeface="TH SarabunPSK" pitchFamily="34" charset="-34"/>
              </a:rPr>
              <a:t>เรีย</a:t>
            </a:r>
            <a:r>
              <a:rPr lang="th-TH" sz="28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800" dirty="0" err="1" smtClean="0">
                <a:latin typeface="TH SarabunPSK" pitchFamily="34" charset="-34"/>
                <a:cs typeface="TH SarabunPSK" pitchFamily="34" charset="-34"/>
              </a:rPr>
              <a:t>คอนซัลแตนท์</a:t>
            </a:r>
            <a:r>
              <a:rPr lang="th-TH" sz="2800" dirty="0" smtClean="0">
                <a:latin typeface="TH SarabunPSK" pitchFamily="34" charset="-34"/>
                <a:cs typeface="TH SarabunPSK" pitchFamily="34" charset="-34"/>
              </a:rPr>
              <a:t> จำกัด</a:t>
            </a:r>
          </a:p>
          <a:p>
            <a:r>
              <a:rPr lang="th-TH" sz="2800" dirty="0">
                <a:latin typeface="TH SarabunPSK" pitchFamily="34" charset="-34"/>
                <a:cs typeface="TH SarabunPSK" pitchFamily="34" charset="-34"/>
              </a:rPr>
              <a:t>บริษัท </a:t>
            </a:r>
            <a:r>
              <a:rPr lang="th-TH" sz="2800" dirty="0" err="1" smtClean="0">
                <a:latin typeface="TH SarabunPSK" pitchFamily="34" charset="-34"/>
                <a:cs typeface="TH SarabunPSK" pitchFamily="34" charset="-34"/>
              </a:rPr>
              <a:t>เวอร์แบค</a:t>
            </a:r>
            <a:r>
              <a:rPr lang="th-TH" sz="2800" dirty="0" smtClean="0">
                <a:latin typeface="TH SarabunPSK" pitchFamily="34" charset="-34"/>
                <a:cs typeface="TH SarabunPSK" pitchFamily="34" charset="-34"/>
              </a:rPr>
              <a:t> (</a:t>
            </a:r>
            <a:r>
              <a:rPr lang="th-TH" sz="2800" dirty="0">
                <a:latin typeface="TH SarabunPSK" pitchFamily="34" charset="-34"/>
                <a:cs typeface="TH SarabunPSK" pitchFamily="34" charset="-34"/>
              </a:rPr>
              <a:t>ประเทศไทย) </a:t>
            </a:r>
            <a:r>
              <a:rPr lang="th-TH" sz="2800" dirty="0" smtClean="0">
                <a:latin typeface="TH SarabunPSK" pitchFamily="34" charset="-34"/>
                <a:cs typeface="TH SarabunPSK" pitchFamily="34" charset="-34"/>
              </a:rPr>
              <a:t>จำกัด</a:t>
            </a:r>
          </a:p>
          <a:p>
            <a:r>
              <a:rPr lang="th-TH" sz="2800" dirty="0">
                <a:latin typeface="TH SarabunPSK" pitchFamily="34" charset="-34"/>
                <a:cs typeface="TH SarabunPSK" pitchFamily="34" charset="-34"/>
              </a:rPr>
              <a:t>บริษัท </a:t>
            </a:r>
            <a:r>
              <a:rPr lang="th-TH" sz="2800" dirty="0" smtClean="0">
                <a:latin typeface="TH SarabunPSK" pitchFamily="34" charset="-34"/>
                <a:cs typeface="TH SarabunPSK" pitchFamily="34" charset="-34"/>
              </a:rPr>
              <a:t>โซ</a:t>
            </a:r>
            <a:r>
              <a:rPr lang="th-TH" sz="2800" dirty="0" err="1" smtClean="0">
                <a:latin typeface="TH SarabunPSK" pitchFamily="34" charset="-34"/>
                <a:cs typeface="TH SarabunPSK" pitchFamily="34" charset="-34"/>
              </a:rPr>
              <a:t>เอทิส</a:t>
            </a:r>
            <a:r>
              <a:rPr lang="th-TH" sz="2800" dirty="0" smtClean="0">
                <a:latin typeface="TH SarabunPSK" pitchFamily="34" charset="-34"/>
                <a:cs typeface="TH SarabunPSK" pitchFamily="34" charset="-34"/>
              </a:rPr>
              <a:t> (</a:t>
            </a:r>
            <a:r>
              <a:rPr lang="th-TH" sz="2800" dirty="0">
                <a:latin typeface="TH SarabunPSK" pitchFamily="34" charset="-34"/>
                <a:cs typeface="TH SarabunPSK" pitchFamily="34" charset="-34"/>
              </a:rPr>
              <a:t>ประเทศไทย) </a:t>
            </a:r>
            <a:r>
              <a:rPr lang="th-TH" sz="2800" dirty="0" smtClean="0">
                <a:latin typeface="TH SarabunPSK" pitchFamily="34" charset="-34"/>
                <a:cs typeface="TH SarabunPSK" pitchFamily="34" charset="-34"/>
              </a:rPr>
              <a:t>จำกัด</a:t>
            </a:r>
          </a:p>
          <a:p>
            <a:r>
              <a:rPr lang="th-TH" sz="2800" dirty="0">
                <a:latin typeface="TH SarabunPSK" pitchFamily="34" charset="-34"/>
                <a:cs typeface="TH SarabunPSK" pitchFamily="34" charset="-34"/>
              </a:rPr>
              <a:t>บริษัท </a:t>
            </a:r>
            <a:r>
              <a:rPr lang="th-TH" sz="2800" dirty="0" err="1" smtClean="0">
                <a:latin typeface="TH SarabunPSK" pitchFamily="34" charset="-34"/>
                <a:cs typeface="TH SarabunPSK" pitchFamily="34" charset="-34"/>
              </a:rPr>
              <a:t>ไบเออร์</a:t>
            </a:r>
            <a:r>
              <a:rPr lang="th-TH" sz="2800" dirty="0" smtClean="0">
                <a:latin typeface="TH SarabunPSK" pitchFamily="34" charset="-34"/>
                <a:cs typeface="TH SarabunPSK" pitchFamily="34" charset="-34"/>
              </a:rPr>
              <a:t>ไทย จำกัด</a:t>
            </a:r>
          </a:p>
          <a:p>
            <a:pPr marL="0" indent="0">
              <a:buNone/>
            </a:pPr>
            <a:r>
              <a:rPr lang="th-TH" sz="2800" u="sng" dirty="0" smtClean="0">
                <a:latin typeface="TH SarabunPSK" pitchFamily="34" charset="-34"/>
                <a:cs typeface="TH SarabunPSK" pitchFamily="34" charset="-34"/>
                <a:hlinkClick r:id="rId2" action="ppaction://hlinkfile"/>
              </a:rPr>
              <a:t>หนังสือ </a:t>
            </a:r>
            <a:r>
              <a:rPr lang="th-TH" sz="2800" u="sng" dirty="0" err="1" smtClean="0">
                <a:latin typeface="TH SarabunPSK" pitchFamily="34" charset="-34"/>
                <a:cs typeface="TH SarabunPSK" pitchFamily="34" charset="-34"/>
                <a:hlinkClick r:id="rId2" action="ppaction://hlinkfile"/>
              </a:rPr>
              <a:t>สธ</a:t>
            </a:r>
            <a:r>
              <a:rPr lang="th-TH" sz="2800" u="sng" dirty="0" smtClean="0">
                <a:latin typeface="TH SarabunPSK" pitchFamily="34" charset="-34"/>
                <a:cs typeface="TH SarabunPSK" pitchFamily="34" charset="-34"/>
                <a:hlinkClick r:id="rId2" action="ppaction://hlinkfile"/>
              </a:rPr>
              <a:t> ๑๐๐๙ (๑)</a:t>
            </a:r>
            <a:endParaRPr lang="th-TH" sz="2800" u="sng" dirty="0" smtClean="0">
              <a:latin typeface="TH SarabunPSK" pitchFamily="34" charset="-34"/>
              <a:cs typeface="TH SarabunPSK" pitchFamily="34" charset="-34"/>
            </a:endParaRPr>
          </a:p>
          <a:p>
            <a:pPr marL="0" indent="0">
              <a:buNone/>
            </a:pPr>
            <a:r>
              <a:rPr lang="en-US" sz="2800" u="sng" dirty="0" smtClean="0">
                <a:latin typeface="TH SarabunPSK" pitchFamily="34" charset="-34"/>
                <a:cs typeface="TH SarabunPSK" pitchFamily="34" charset="-34"/>
                <a:hlinkClick r:id="rId3" action="ppaction://hlinkfile"/>
              </a:rPr>
              <a:t>Spec </a:t>
            </a:r>
            <a:r>
              <a:rPr lang="th-TH" sz="2800" u="sng" dirty="0" smtClean="0">
                <a:latin typeface="TH SarabunPSK" pitchFamily="34" charset="-34"/>
                <a:cs typeface="TH SarabunPSK" pitchFamily="34" charset="-34"/>
                <a:hlinkClick r:id="rId3" action="ppaction://hlinkfile"/>
              </a:rPr>
              <a:t>วัคซีน ๑ </a:t>
            </a:r>
            <a:r>
              <a:rPr lang="th-TH" sz="2800" u="sng" dirty="0" err="1" smtClean="0">
                <a:latin typeface="TH SarabunPSK" pitchFamily="34" charset="-34"/>
                <a:cs typeface="TH SarabunPSK" pitchFamily="34" charset="-34"/>
                <a:hlinkClick r:id="rId3" action="ppaction://hlinkfile"/>
              </a:rPr>
              <a:t>โด๊ส</a:t>
            </a:r>
            <a:endParaRPr lang="th-TH" sz="2800" u="sng" dirty="0" smtClean="0">
              <a:latin typeface="TH SarabunPSK" pitchFamily="34" charset="-34"/>
              <a:cs typeface="TH SarabunPSK" pitchFamily="34" charset="-34"/>
            </a:endParaRPr>
          </a:p>
          <a:p>
            <a:pPr marL="0" indent="0">
              <a:buNone/>
            </a:pPr>
            <a:r>
              <a:rPr lang="en-US" sz="2800" u="sng" dirty="0" smtClean="0">
                <a:latin typeface="TH SarabunPSK" pitchFamily="34" charset="-34"/>
                <a:cs typeface="TH SarabunPSK" pitchFamily="34" charset="-34"/>
                <a:hlinkClick r:id="rId4" action="ppaction://hlinkfile"/>
              </a:rPr>
              <a:t>Spec </a:t>
            </a:r>
            <a:r>
              <a:rPr lang="th-TH" sz="2800" u="sng" dirty="0" smtClean="0">
                <a:latin typeface="TH SarabunPSK" pitchFamily="34" charset="-34"/>
                <a:cs typeface="TH SarabunPSK" pitchFamily="34" charset="-34"/>
                <a:hlinkClick r:id="rId4" action="ppaction://hlinkfile"/>
              </a:rPr>
              <a:t>วัคซีน ๑๐ </a:t>
            </a:r>
            <a:r>
              <a:rPr lang="th-TH" sz="2800" u="sng" dirty="0" err="1" smtClean="0">
                <a:latin typeface="TH SarabunPSK" pitchFamily="34" charset="-34"/>
                <a:cs typeface="TH SarabunPSK" pitchFamily="34" charset="-34"/>
                <a:hlinkClick r:id="rId4" action="ppaction://hlinkfile"/>
              </a:rPr>
              <a:t>โด๊ส</a:t>
            </a:r>
            <a:endParaRPr lang="th-TH" sz="2800" u="sng" dirty="0" smtClean="0">
              <a:latin typeface="TH SarabunPSK" pitchFamily="34" charset="-34"/>
              <a:cs typeface="TH SarabunPSK" pitchFamily="34" charset="-34"/>
            </a:endParaRPr>
          </a:p>
          <a:p>
            <a:pPr marL="0" indent="0">
              <a:buNone/>
            </a:pPr>
            <a:r>
              <a:rPr lang="th-TH" sz="2800" u="sng" dirty="0" smtClean="0">
                <a:latin typeface="TH SarabunPSK" pitchFamily="34" charset="-34"/>
                <a:cs typeface="TH SarabunPSK" pitchFamily="34" charset="-34"/>
                <a:hlinkClick r:id="rId5" action="ppaction://hlinkpres?slideindex=1&amp;slidetitle="/>
              </a:rPr>
              <a:t>การสอบสวนโรคแบบ</a:t>
            </a:r>
            <a:r>
              <a:rPr lang="th-TH" sz="2800" u="sng" dirty="0" err="1" smtClean="0">
                <a:latin typeface="TH SarabunPSK" pitchFamily="34" charset="-34"/>
                <a:cs typeface="TH SarabunPSK" pitchFamily="34" charset="-34"/>
                <a:hlinkClick r:id="rId5" action="ppaction://hlinkpres?slideindex=1&amp;slidetitle="/>
              </a:rPr>
              <a:t>บูรณา</a:t>
            </a:r>
            <a:r>
              <a:rPr lang="th-TH" sz="2800" u="sng" dirty="0" smtClean="0">
                <a:latin typeface="TH SarabunPSK" pitchFamily="34" charset="-34"/>
                <a:cs typeface="TH SarabunPSK" pitchFamily="34" charset="-34"/>
                <a:hlinkClick r:id="rId5" action="ppaction://hlinkpres?slideindex=1&amp;slidetitle="/>
              </a:rPr>
              <a:t>การฯ</a:t>
            </a:r>
            <a:endParaRPr lang="th-TH" sz="2800" u="sng" dirty="0">
              <a:latin typeface="TH SarabunPSK" pitchFamily="34" charset="-34"/>
              <a:cs typeface="TH SarabunPSK" pitchFamily="34" charset="-34"/>
            </a:endParaRPr>
          </a:p>
          <a:p>
            <a:endParaRPr lang="th-TH" dirty="0"/>
          </a:p>
          <a:p>
            <a:endParaRPr lang="th-TH" dirty="0"/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7403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3600" b="1" i="1" dirty="0" smtClean="0">
                <a:latin typeface="TH SarabunPSK" pitchFamily="34" charset="-34"/>
                <a:cs typeface="TH SarabunPSK" pitchFamily="34" charset="-34"/>
              </a:rPr>
              <a:t>หน้าเว็บไซต์ </a:t>
            </a:r>
            <a:r>
              <a:rPr lang="th-TH" sz="3600" b="1" i="1" dirty="0" err="1" smtClean="0">
                <a:latin typeface="TH SarabunPSK" pitchFamily="34" charset="-34"/>
                <a:cs typeface="TH SarabunPSK" pitchFamily="34" charset="-34"/>
              </a:rPr>
              <a:t>สนง</a:t>
            </a:r>
            <a:r>
              <a:rPr lang="th-TH" sz="3600" b="1" i="1" dirty="0" smtClean="0">
                <a:latin typeface="TH SarabunPSK" pitchFamily="34" charset="-34"/>
                <a:cs typeface="TH SarabunPSK" pitchFamily="34" charset="-34"/>
              </a:rPr>
              <a:t>.ปศุสัตว์จังหวัดศรีสะ</a:t>
            </a:r>
            <a:r>
              <a:rPr lang="th-TH" sz="3600" b="1" i="1" dirty="0" err="1" smtClean="0">
                <a:latin typeface="TH SarabunPSK" pitchFamily="34" charset="-34"/>
                <a:cs typeface="TH SarabunPSK" pitchFamily="34" charset="-34"/>
              </a:rPr>
              <a:t>เกษ</a:t>
            </a:r>
            <a:endParaRPr lang="th-TH" sz="3600" b="1" i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484785"/>
            <a:ext cx="8572500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10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h-TH" sz="7200" b="1" smtClean="0">
                <a:latin typeface="TH SarabunPSK" pitchFamily="34" charset="-34"/>
                <a:cs typeface="TH SarabunPSK" pitchFamily="34" charset="-34"/>
              </a:rPr>
              <a:t>           </a:t>
            </a:r>
            <a:r>
              <a:rPr lang="th-TH" sz="7200" b="1" dirty="0" smtClean="0">
                <a:latin typeface="TH SarabunPSK" pitchFamily="34" charset="-34"/>
                <a:cs typeface="TH SarabunPSK" pitchFamily="34" charset="-34"/>
              </a:rPr>
              <a:t>ขอบคุณครับ</a:t>
            </a:r>
            <a:endParaRPr lang="th-TH" sz="7200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6993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36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บทบาทหน้าที่ของอาสาปศุสัตว์ด้านโรคพิษสุนัขบ้า</a:t>
            </a:r>
            <a:endParaRPr lang="th-TH" sz="3600" b="1" dirty="0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h-TH" sz="2800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สามารถช่วยเจ้าหน้าที่กรมปศุสัตว์ในการประชาสัมพันธ์ การถ่ายทอดข้อมูลข่าวสาร ความรู้ต่างๆ รวมถึงการนัดพบระหว่างเจ้าหน้าที่กับเจ้าของสัตว์เลี้ยง หรือประชาชนในพื้นที่เพื่อดำเนินงานตามกิจกรรมหรือโครงการต่างๆ</a:t>
            </a:r>
          </a:p>
          <a:p>
            <a:r>
              <a:rPr lang="th-TH" sz="2800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เป็นผู้ประสานงานกับเจ้าหน้าที่ปศุสัตว์ และหน่วยงานที่เกี่ยวข้องทั้งการเฝ้าระวัง ป้องกันและควบคุมโรคพิษสุนัขบ้าในระดับหมู่บ้านและตำบล </a:t>
            </a:r>
          </a:p>
          <a:p>
            <a:r>
              <a:rPr lang="th-TH" sz="2800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ฉีดวัคซีนป้องกันโรคพิษสุนัขบ้า (ผู้ผ่านการฝึกอบรมจะได้รับการมอบหมายให้เป็นผู้ทำการฉีดวัคซีนป้องกันโรคพิษสุนัขบ้า ตามพระราชบัญญัติโรคพิษสุนัขบ้า พ.ศ. ๒๕๓๕)</a:t>
            </a:r>
          </a:p>
          <a:p>
            <a:r>
              <a:rPr lang="th-TH" sz="2800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ช่วยสำรวจและบันทึกข้อมูลจำนวนประชากรสุนัขและแมว</a:t>
            </a:r>
          </a:p>
          <a:p>
            <a:r>
              <a:rPr lang="th-TH" sz="2800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ปฏิบัติงานอื่นๆ ที่ได้รับมอบหมาย</a:t>
            </a:r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540384399"/>
      </p:ext>
    </p:extLst>
  </p:cSld>
  <p:clrMapOvr>
    <a:masterClrMapping/>
  </p:clrMapOvr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730</TotalTime>
  <Words>5474</Words>
  <Application>Microsoft Office PowerPoint</Application>
  <PresentationFormat>นำเสนอทางหน้าจอ (4:3)</PresentationFormat>
  <Paragraphs>319</Paragraphs>
  <Slides>83</Slides>
  <Notes>1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83</vt:i4>
      </vt:variant>
    </vt:vector>
  </HeadingPairs>
  <TitlesOfParts>
    <vt:vector size="84" baseType="lpstr">
      <vt:lpstr>ชุดรูปแบบของ Office</vt:lpstr>
      <vt:lpstr>    โครงการฝึกอบรม เพื่อสร้างและพัฒนาศักยภาพอาสาปศุสัตว์ด้านโรคพิษสุนัขบ้า  จังหวัดศรีสะเกษ ปีงบประมาณ ๒๕๖๒ ภายใต้แผนยุทธศาสตร์การดำเนินโครงการสัตว์ปลอดโรค คนปลอดภัยจากโรคพิษสุนัขบ้า     ตามพระปณิธานศาสตราจารย์ ดร.สมเด็จพระเจ้าลูกเธอ เจ้าฟ้าจุฬาภรณวลัยลักษณ์ อัครราชกุมารี </vt:lpstr>
      <vt:lpstr> โครงการฝึกอบรมเพื่อสร้างและพัฒนาศักยภาพอาสาปศุสัตว์ด้านโรคพิษสุนัขบ้า  จังหวัดศรีสะเกษ ปีงบประมาณ ๒๕๖๒ </vt:lpstr>
      <vt:lpstr>วัตถุประสงค์</vt:lpstr>
      <vt:lpstr>เนื้อหาการฝึกอบรม</vt:lpstr>
      <vt:lpstr>เมื่อดำเนินการอบรมเสร็จแล้ว  </vt:lpstr>
      <vt:lpstr>งานนำเสนอ PowerPoint</vt:lpstr>
      <vt:lpstr>งานนำเสนอ PowerPoint</vt:lpstr>
      <vt:lpstr>ผลที่คาดว่าจะได้รับ</vt:lpstr>
      <vt:lpstr>บทบาทหน้าที่ของอาสาปศุสัตว์ด้านโรคพิษสุนัขบ้า</vt:lpstr>
      <vt:lpstr>เป้าหมาย 2020 (2563)</vt:lpstr>
      <vt:lpstr>                            บันทึกความร่วมมือ   MOU 2552    แผนยุทธศาสตร์กำจัดโรคพิษสุนัขบ้าให้หมดไป ปลอดโรคพิษสุนัขบ้า 2563                </vt:lpstr>
      <vt:lpstr>พื้นที่ปลอดโรคพิษสุนัขบ้า </vt:lpstr>
      <vt:lpstr>พฤษภาคม ๒๕๖๐</vt:lpstr>
      <vt:lpstr>กฎหมายของกรมปศุสัตว์/หน่วยงานอื่นๆที่เกี่ยวข้องที่ควรรู้</vt:lpstr>
      <vt:lpstr> สาระสำคัญ พระราชบัญญัติโรคพิษสุนัขบ้า พ.ศ. 2535 </vt:lpstr>
      <vt:lpstr>สาระสำคัญ พระราชบัญญัติโรคพิษสุนัขบ้า พ.ศ. 2535 (ต่อ)</vt:lpstr>
      <vt:lpstr>สาระสำคัญ พระราชบัญญัติโรคพิษสุนัขบ้า พ.ศ. 2535 (ต่อ)</vt:lpstr>
      <vt:lpstr>สาระสำคัญ พระราชบัญญัติโรคพิษสุนัขบ้า พ.ศ. 2535 (ต่อ)</vt:lpstr>
      <vt:lpstr>สาระสำคัญ พระราชบัญญัติโรคพิษสุนัขบ้า พ.ศ. 2535 (ต่อ)</vt:lpstr>
      <vt:lpstr> หน้าที่ของบุคคลตามพระราชบัญญัติโรคพิษสุนัขบ้า พ.ศ. 2535 </vt:lpstr>
      <vt:lpstr> หน้าที่ของรัฐมนตรีว่าการกระทรวงเกษตรและสหกรณ์ </vt:lpstr>
      <vt:lpstr>หน้าที่ของอธิบดี ออกระเบียบเพื่อประกาศกำหนด ดังต่อไปนี้</vt:lpstr>
      <vt:lpstr> หน้าที่ของสัตวแพทย์ </vt:lpstr>
      <vt:lpstr> หน้าที่ของสัตวแพทย์(ต่อ) </vt:lpstr>
      <vt:lpstr> หน้าที่ของสัตวแพทย์ (ต่อ) </vt:lpstr>
      <vt:lpstr> หน้าที่ของสัตวแพทย์(ต่อ) </vt:lpstr>
      <vt:lpstr> หน้าที่ของพนักงานเจ้าหน้าที่/เจ้าพนักงานท้องถิ่น </vt:lpstr>
      <vt:lpstr> หน้าที่ของเจ้าของสัตว์ </vt:lpstr>
      <vt:lpstr> หน้าที่ของเจ้าของสัตว์(ต่อ) </vt:lpstr>
      <vt:lpstr> หน้าที่ของเจ้าของสัตว์(ต่อ) </vt:lpstr>
      <vt:lpstr> หน้าที่ของเจ้าของสัตว์(ต่อ) </vt:lpstr>
      <vt:lpstr> หน้าที่ของเจ้าของสัตว์(ต่อ) </vt:lpstr>
      <vt:lpstr> หน้าที่ของผู้ประกอบการบำบัดโรคสัตว์ </vt:lpstr>
      <vt:lpstr> หน้าที่ของประชาชน </vt:lpstr>
      <vt:lpstr>หน้าที่ของประชาชน(ต่อ)</vt:lpstr>
      <vt:lpstr>หน้าที่ของประชาชน(ต่อ)</vt:lpstr>
      <vt:lpstr>ภารกิจและอำนาจหน้าที่ขององค์กรปกครองส่วนท้องถิ่นในการควบคุมป้องกันโรคพิษสุนัขบ้า</vt:lpstr>
      <vt:lpstr>ภารกิจและอำนาจหน้าที่ขององค์กรปกครองส่วนท้องถิ่น(ต่อ)</vt:lpstr>
      <vt:lpstr>กิจกรรมการควบคุมโรค</vt:lpstr>
      <vt:lpstr>งานนำเสนอ PowerPoint</vt:lpstr>
      <vt:lpstr>งานนำเสนอ PowerPoint</vt:lpstr>
      <vt:lpstr> พระราชบัญญัติโรคระบาดสัตว์ พ.ศ. ๒๕๕๘ </vt:lpstr>
      <vt:lpstr>ประกาศเขตโรคระบาด หรือเขตเฝ้าระวังโรคระบาด</vt:lpstr>
      <vt:lpstr>การทำลายสัตว์ ตาม พรบ. โรคระบาดสัตว์ พ.ศ. ๒๕๕๘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ทำลายสัตว์</vt:lpstr>
      <vt:lpstr>งานนำเสนอ PowerPoint</vt:lpstr>
      <vt:lpstr>งานนำเสนอ PowerPoint</vt:lpstr>
      <vt:lpstr>งานนำเสนอ PowerPoint</vt:lpstr>
      <vt:lpstr>มอบเช็คค่าชดเชยทำลายโค เกษตรกร ต.กุดเสลา อ.กันทรลักษ์</vt:lpstr>
      <vt:lpstr>ส่งมอบเช็คเงินสด ค่าชดเชยทำลายโค นายสวย พรศรี ต.หนองฮาง อ.เบญจลักษ์</vt:lpstr>
      <vt:lpstr>มอบเช็คค่าชดเชยทำลายโค เกษตรกร ต.ห้วยติ๊กชู อ.ภูสิงห์</vt:lpstr>
      <vt:lpstr>      การทำลายสัตว์ จ่ายค่าชดเชย (โคเนื้อ-กระบือ  ปี ๒๕๕๘-ปัจจุบัน (๒๗ พ.ย.๖๑)  ทำลายสัตว์ ๑๗ ตัว เกษตรกร ๑๖ ราย ในพื้นที่ ๙ อำเภอ </vt:lpstr>
      <vt:lpstr>  พระราชบัญญัติ ป้องกันการทารุณกรรมและการจัดสวัสดิภาพสัตว์ พ.ศ.  ๒๕๕๗   มาตรา ๒๑ การกระทําดังต่อไปนี้  ไม่ถือว่าเป็นการทารุณกรรมสัตว์ตามมาตรา  ๒๐   </vt:lpstr>
      <vt:lpstr> พระราชบัญญัติรักษาความสะอาดและความเป็นระเบียบเรียบร้อยของบ้านเมือง พ.ศ.๒๕๓๕ </vt:lpstr>
      <vt:lpstr>งานนำเสนอ PowerPoint</vt:lpstr>
      <vt:lpstr>ความหมาย</vt:lpstr>
      <vt:lpstr>ห้ามปล่อยสัตว์ตามถนน</vt:lpstr>
      <vt:lpstr> พระราชบัญญัติการสาธารณะสุข พ.ศ.๒๕๓๕ </vt:lpstr>
      <vt:lpstr>งานนำเสนอ PowerPoint</vt:lpstr>
      <vt:lpstr>เหตุรําคาญ</vt:lpstr>
      <vt:lpstr>เหตุรําคาญ</vt:lpstr>
      <vt:lpstr>การควบคุมการเลี้ยงหรือปล่อยสัตว์</vt:lpstr>
      <vt:lpstr>พบสัตว์ในที่หรือทางสาธารณะ</vt:lpstr>
      <vt:lpstr>ประมวลกฎหมายอาญา มาตรา ๓๗๗</vt:lpstr>
      <vt:lpstr>ประมวลกฎหมายแพ่งและพาณิชย์ มาตรา ๔๓๓</vt:lpstr>
      <vt:lpstr>ระบบสารสนเทศเพื่อการเฝ้าระวังโรคพิษสุนัขบ้า Thai Rabies Net</vt:lpstr>
      <vt:lpstr>ระบบสารสนเทศเพื่อการเฝ้าระวังโรคพิษสุนัขบ้า Thai Rabies Net</vt:lpstr>
      <vt:lpstr>ระบบสารสนเทศเพื่อการเฝ้าระวังโรคพิษสุนัขบ้า Thai Rabies Net</vt:lpstr>
      <vt:lpstr>ระบบสารสนเทศเพื่อการเฝ้าระวังโรคพิษสุนัขบ้า Thai Rabies Net การขึ้นทะเบียนสุนัข-แมว</vt:lpstr>
      <vt:lpstr>การฝึกอบรมการเข้าใช้ระบบสารสนเทศเพื่อการเฝ้าระวังโรคพิษสุนัขบ้า Thai Rabies Net</vt:lpstr>
      <vt:lpstr>ระบบสารสนเทศเพื่อการเฝ้าระวังโรคพิษสุนัขบ้า Thai Rabies Net การขึ้นทะเบียนสุนัข-แมว</vt:lpstr>
      <vt:lpstr>งานนำเสนอ PowerPoint</vt:lpstr>
      <vt:lpstr>สถานการณ์การเกิดโรคในสัตว์ มกราคม ๖๑-ปัจจุบัน(๒๘ สิงหาคม ๖๑)</vt:lpstr>
      <vt:lpstr>ความก้าวหน้าในการฉีดวัคซีนในสัตว์ ปี ๒๕๖๑</vt:lpstr>
      <vt:lpstr>บริษัท ผู้จำหน่ายวัคซีนพิษสุนัขบ้าในสัตว์ (อย.รับรองฯ) ๖ ราย (พฤษภาคม ๒๕๖๑)</vt:lpstr>
      <vt:lpstr>หน้าเว็บไซต์ สนง.ปศุสัตว์จังหวัดศรีสะเกษ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โครงการฝึกอบรมเพื่อสร้างและพัฒนาศักยภาพอาสาปศุสัตว์ด้านโรคพิษสุนัขบ้า  จังหวัดศรีสะเกษ ปีงบประมาณ 256๒ ภายใต้แผนยุทธศาสตร์การดำเนินโครงการสัตว์ปลอดโรค คนปลอดภัยจากโรคพิษสุนัขบ้า     ตามพระปณิธานศาสตราจารย์ ดร.สมเด็จพระเจ้าลูกเธอ เจ้าฟ้าจุฬาภรณวลัยลักษณ์ อัครราชกุมารี </dc:title>
  <dc:creator>Advice</dc:creator>
  <cp:lastModifiedBy>ADVKH</cp:lastModifiedBy>
  <cp:revision>170</cp:revision>
  <dcterms:created xsi:type="dcterms:W3CDTF">2018-11-21T03:53:53Z</dcterms:created>
  <dcterms:modified xsi:type="dcterms:W3CDTF">2018-11-26T11:45:43Z</dcterms:modified>
</cp:coreProperties>
</file>